
<file path=[Content_Types].xml><?xml version="1.0" encoding="utf-8"?>
<Types xmlns="http://schemas.openxmlformats.org/package/2006/content-types">
  <Default Extension="fntdata" ContentType="application/x-fontdata"/>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7" r:id="rId2"/>
    <p:sldId id="258" r:id="rId3"/>
    <p:sldId id="313"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310" r:id="rId41"/>
    <p:sldId id="296" r:id="rId42"/>
    <p:sldId id="295" r:id="rId43"/>
    <p:sldId id="307" r:id="rId44"/>
    <p:sldId id="298" r:id="rId45"/>
    <p:sldId id="299" r:id="rId46"/>
    <p:sldId id="300" r:id="rId47"/>
    <p:sldId id="301" r:id="rId48"/>
    <p:sldId id="302" r:id="rId49"/>
    <p:sldId id="303" r:id="rId50"/>
    <p:sldId id="311" r:id="rId51"/>
    <p:sldId id="312" r:id="rId52"/>
    <p:sldId id="306" r:id="rId53"/>
  </p:sldIdLst>
  <p:sldSz cx="12192000" cy="6858000"/>
  <p:notesSz cx="6858000" cy="9144000"/>
  <p:embeddedFontLst>
    <p:embeddedFont>
      <p:font typeface="Arimo" panose="020B0604020202020204" charset="0"/>
      <p:regular r:id="rId54"/>
    </p:embeddedFont>
    <p:embeddedFont>
      <p:font typeface="Calibri" panose="020F0502020204030204" pitchFamily="34" charset="0"/>
      <p:regular r:id="rId55"/>
      <p:bold r:id="rId56"/>
      <p:italic r:id="rId57"/>
      <p:boldItalic r:id="rId58"/>
    </p:embeddedFont>
    <p:embeddedFont>
      <p:font typeface="D-DIN" panose="020B0504030202030204" pitchFamily="34" charset="0"/>
      <p:regular r:id="rId59"/>
      <p:bold r:id="rId60"/>
    </p:embeddedFont>
    <p:embeddedFont>
      <p:font typeface="D-DIN Condensed" panose="020B0506030202030204" pitchFamily="34" charset="0"/>
      <p:regular r:id="rId61"/>
      <p:bold r:id="rId62"/>
    </p:embeddedFont>
    <p:embeddedFont>
      <p:font typeface="Gidole" panose="020B0604020202020204" charset="0"/>
      <p:regular r:id="rId63"/>
    </p:embeddedFont>
    <p:embeddedFont>
      <p:font typeface="Gotham Black" pitchFamily="50" charset="0"/>
      <p:regular r:id="rId64"/>
    </p:embeddedFont>
    <p:embeddedFont>
      <p:font typeface="Rajdhani Bold" panose="020B0604020202020204" charset="0"/>
      <p:regular r:id="rId65"/>
    </p:embeddedFont>
  </p:embeddedFontLst>
  <p:defaultTex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userDrawn="1">
          <p15:clr>
            <a:srgbClr val="A4A3A4"/>
          </p15:clr>
        </p15:guide>
        <p15:guide id="2" pos="19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567" autoAdjust="0"/>
    <p:restoredTop sz="94586" autoAdjust="0"/>
  </p:normalViewPr>
  <p:slideViewPr>
    <p:cSldViewPr>
      <p:cViewPr varScale="1">
        <p:scale>
          <a:sx n="105" d="100"/>
          <a:sy n="105" d="100"/>
        </p:scale>
        <p:origin x="372" y="78"/>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0.fntdata"/><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5.fntdata"/><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8.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6.fntdata"/><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fntdata"/><Relationship Id="rId62"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7.fntdata"/><Relationship Id="rId65"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2.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1/15/2021</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0.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8.jp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1.jp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hyperlink" Target="ESTADOS%20FINANCIEROS%20EJERCICIO%202020%20CANACINTRA%20MORELOS.xlsx" TargetMode="External"/><Relationship Id="rId4" Type="http://schemas.openxmlformats.org/officeDocument/2006/relationships/image" Target="../media/image8.png"/></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hyperlink" Target="Presupuesto.pptx" TargetMode="External"/><Relationship Id="rId4" Type="http://schemas.openxmlformats.org/officeDocument/2006/relationships/image" Target="../media/image8.png"/></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1.jp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1.jp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7.jp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1.jp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1.jp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8.png"/></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51.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46643" y="506013"/>
            <a:ext cx="10836981" cy="5958488"/>
            <a:chOff x="0" y="0"/>
            <a:chExt cx="29645983" cy="16300225"/>
          </a:xfrm>
        </p:grpSpPr>
        <p:sp>
          <p:nvSpPr>
            <p:cNvPr id="3" name="Freeform 3"/>
            <p:cNvSpPr/>
            <p:nvPr/>
          </p:nvSpPr>
          <p:spPr>
            <a:xfrm>
              <a:off x="0" y="0"/>
              <a:ext cx="29645983" cy="16300225"/>
            </a:xfrm>
            <a:custGeom>
              <a:avLst/>
              <a:gdLst/>
              <a:ahLst/>
              <a:cxnLst/>
              <a:rect l="l" t="t" r="r" b="b"/>
              <a:pathLst>
                <a:path w="29645983" h="16300225">
                  <a:moveTo>
                    <a:pt x="29419922" y="0"/>
                  </a:moveTo>
                  <a:lnTo>
                    <a:pt x="0" y="0"/>
                  </a:lnTo>
                  <a:lnTo>
                    <a:pt x="0" y="16300225"/>
                  </a:lnTo>
                  <a:lnTo>
                    <a:pt x="29645983" y="16300225"/>
                  </a:lnTo>
                  <a:lnTo>
                    <a:pt x="29645983" y="0"/>
                  </a:lnTo>
                  <a:lnTo>
                    <a:pt x="29419922" y="0"/>
                  </a:lnTo>
                  <a:close/>
                  <a:moveTo>
                    <a:pt x="29419922" y="16074165"/>
                  </a:moveTo>
                  <a:lnTo>
                    <a:pt x="228600" y="16074165"/>
                  </a:lnTo>
                  <a:lnTo>
                    <a:pt x="228600" y="228600"/>
                  </a:lnTo>
                  <a:lnTo>
                    <a:pt x="29419922" y="228600"/>
                  </a:lnTo>
                  <a:lnTo>
                    <a:pt x="29419922" y="16074165"/>
                  </a:lnTo>
                  <a:close/>
                </a:path>
              </a:pathLst>
            </a:custGeom>
            <a:solidFill>
              <a:srgbClr val="16126B"/>
            </a:solidFill>
          </p:spPr>
        </p:sp>
      </p:grpSp>
      <p:grpSp>
        <p:nvGrpSpPr>
          <p:cNvPr id="4" name="Group 4"/>
          <p:cNvGrpSpPr/>
          <p:nvPr/>
        </p:nvGrpSpPr>
        <p:grpSpPr>
          <a:xfrm>
            <a:off x="0" y="946632"/>
            <a:ext cx="12261428" cy="5056781"/>
            <a:chOff x="0" y="0"/>
            <a:chExt cx="24522856" cy="10113561"/>
          </a:xfrm>
        </p:grpSpPr>
        <p:pic>
          <p:nvPicPr>
            <p:cNvPr id="5" name="Picture 5"/>
            <p:cNvPicPr>
              <a:picLocks noChangeAspect="1"/>
            </p:cNvPicPr>
            <p:nvPr/>
          </p:nvPicPr>
          <p:blipFill>
            <a:blip r:embed="rId2"/>
            <a:srcRect t="19078" b="19078"/>
            <a:stretch>
              <a:fillRect/>
            </a:stretch>
          </p:blipFill>
          <p:spPr>
            <a:xfrm>
              <a:off x="0" y="0"/>
              <a:ext cx="24522856" cy="10113561"/>
            </a:xfrm>
            <a:prstGeom prst="rect">
              <a:avLst/>
            </a:prstGeom>
          </p:spPr>
        </p:pic>
      </p:grpSp>
      <p:grpSp>
        <p:nvGrpSpPr>
          <p:cNvPr id="6" name="Group 6"/>
          <p:cNvGrpSpPr/>
          <p:nvPr/>
        </p:nvGrpSpPr>
        <p:grpSpPr>
          <a:xfrm>
            <a:off x="2882685" y="0"/>
            <a:ext cx="6426631" cy="6858000"/>
            <a:chOff x="0" y="0"/>
            <a:chExt cx="3260920" cy="3479800"/>
          </a:xfrm>
        </p:grpSpPr>
        <p:sp>
          <p:nvSpPr>
            <p:cNvPr id="7" name="Freeform 7"/>
            <p:cNvSpPr/>
            <p:nvPr/>
          </p:nvSpPr>
          <p:spPr>
            <a:xfrm>
              <a:off x="0" y="0"/>
              <a:ext cx="3260920" cy="3479800"/>
            </a:xfrm>
            <a:custGeom>
              <a:avLst/>
              <a:gdLst/>
              <a:ahLst/>
              <a:cxnLst/>
              <a:rect l="l" t="t" r="r" b="b"/>
              <a:pathLst>
                <a:path w="3260920" h="3479800">
                  <a:moveTo>
                    <a:pt x="0" y="0"/>
                  </a:moveTo>
                  <a:lnTo>
                    <a:pt x="3260920" y="0"/>
                  </a:lnTo>
                  <a:lnTo>
                    <a:pt x="3260920" y="3479800"/>
                  </a:lnTo>
                  <a:lnTo>
                    <a:pt x="0" y="3479800"/>
                  </a:lnTo>
                  <a:close/>
                </a:path>
              </a:pathLst>
            </a:custGeom>
            <a:solidFill>
              <a:srgbClr val="3B3B3B">
                <a:alpha val="95686"/>
              </a:srgbClr>
            </a:solidFill>
          </p:spPr>
        </p:sp>
      </p:grpSp>
      <p:pic>
        <p:nvPicPr>
          <p:cNvPr id="9" name="Picture 9"/>
          <p:cNvPicPr>
            <a:picLocks noChangeAspect="1"/>
          </p:cNvPicPr>
          <p:nvPr/>
        </p:nvPicPr>
        <p:blipFill>
          <a:blip r:embed="rId3"/>
          <a:srcRect/>
          <a:stretch>
            <a:fillRect/>
          </a:stretch>
        </p:blipFill>
        <p:spPr>
          <a:xfrm>
            <a:off x="3840254" y="685800"/>
            <a:ext cx="4597605" cy="959750"/>
          </a:xfrm>
          <a:prstGeom prst="rect">
            <a:avLst/>
          </a:prstGeom>
        </p:spPr>
      </p:pic>
      <p:sp>
        <p:nvSpPr>
          <p:cNvPr id="10" name="TextBox 10"/>
          <p:cNvSpPr txBox="1"/>
          <p:nvPr/>
        </p:nvSpPr>
        <p:spPr>
          <a:xfrm>
            <a:off x="3713332" y="2481225"/>
            <a:ext cx="4765337" cy="870623"/>
          </a:xfrm>
          <a:prstGeom prst="rect">
            <a:avLst/>
          </a:prstGeom>
        </p:spPr>
        <p:txBody>
          <a:bodyPr lIns="0" tIns="0" rIns="0" bIns="0" rtlCol="0" anchor="t">
            <a:spAutoFit/>
          </a:bodyPr>
          <a:lstStyle/>
          <a:p>
            <a:pPr algn="ctr">
              <a:lnSpc>
                <a:spcPts val="3646"/>
              </a:lnSpc>
            </a:pPr>
            <a:r>
              <a:rPr lang="en-US" sz="2604" spc="260" dirty="0">
                <a:solidFill>
                  <a:srgbClr val="FFFFFF"/>
                </a:solidFill>
                <a:latin typeface="Gotham Black Bold"/>
              </a:rPr>
              <a:t>SESION </a:t>
            </a:r>
          </a:p>
          <a:p>
            <a:pPr algn="ctr">
              <a:lnSpc>
                <a:spcPts val="3646"/>
              </a:lnSpc>
            </a:pPr>
            <a:r>
              <a:rPr lang="en-US" sz="2604" spc="260" dirty="0">
                <a:solidFill>
                  <a:srgbClr val="FFFFFF"/>
                </a:solidFill>
                <a:latin typeface="Gotham Black Bold"/>
              </a:rPr>
              <a:t>ANUAL ORDINARIA</a:t>
            </a:r>
          </a:p>
        </p:txBody>
      </p:sp>
      <p:sp>
        <p:nvSpPr>
          <p:cNvPr id="11" name="TextBox 11"/>
          <p:cNvSpPr txBox="1"/>
          <p:nvPr/>
        </p:nvSpPr>
        <p:spPr>
          <a:xfrm>
            <a:off x="4911493" y="6108701"/>
            <a:ext cx="2304492" cy="332399"/>
          </a:xfrm>
          <a:prstGeom prst="rect">
            <a:avLst/>
          </a:prstGeom>
        </p:spPr>
        <p:txBody>
          <a:bodyPr lIns="0" tIns="0" rIns="0" bIns="0" rtlCol="0" anchor="t">
            <a:spAutoFit/>
          </a:bodyPr>
          <a:lstStyle/>
          <a:p>
            <a:pPr algn="ctr">
              <a:lnSpc>
                <a:spcPts val="2873"/>
              </a:lnSpc>
            </a:pPr>
            <a:r>
              <a:rPr lang="en-US" sz="2052" dirty="0">
                <a:solidFill>
                  <a:srgbClr val="FFFFFF"/>
                </a:solidFill>
                <a:latin typeface="D-DIN Condensed"/>
              </a:rPr>
              <a:t>canacintramorelos.org.mx</a:t>
            </a:r>
          </a:p>
        </p:txBody>
      </p:sp>
      <p:sp>
        <p:nvSpPr>
          <p:cNvPr id="12" name="TextBox 12"/>
          <p:cNvSpPr txBox="1"/>
          <p:nvPr/>
        </p:nvSpPr>
        <p:spPr>
          <a:xfrm>
            <a:off x="4726979" y="3077319"/>
            <a:ext cx="2673520" cy="1515928"/>
          </a:xfrm>
          <a:prstGeom prst="rect">
            <a:avLst/>
          </a:prstGeom>
        </p:spPr>
        <p:txBody>
          <a:bodyPr wrap="square" lIns="0" tIns="0" rIns="0" bIns="0" rtlCol="0" anchor="t">
            <a:spAutoFit/>
          </a:bodyPr>
          <a:lstStyle/>
          <a:p>
            <a:pPr algn="ctr">
              <a:lnSpc>
                <a:spcPts val="13319"/>
              </a:lnSpc>
              <a:spcBef>
                <a:spcPct val="0"/>
              </a:spcBef>
            </a:pPr>
            <a:r>
              <a:rPr lang="en-US" sz="8648" spc="173" dirty="0">
                <a:solidFill>
                  <a:srgbClr val="16126B"/>
                </a:solidFill>
                <a:latin typeface="Gidole"/>
              </a:rPr>
              <a:t>2021</a:t>
            </a:r>
          </a:p>
        </p:txBody>
      </p:sp>
      <p:sp>
        <p:nvSpPr>
          <p:cNvPr id="13" name="TextBox 13"/>
          <p:cNvSpPr txBox="1"/>
          <p:nvPr/>
        </p:nvSpPr>
        <p:spPr>
          <a:xfrm>
            <a:off x="4438255" y="4495301"/>
            <a:ext cx="3250968" cy="598882"/>
          </a:xfrm>
          <a:prstGeom prst="rect">
            <a:avLst/>
          </a:prstGeom>
        </p:spPr>
        <p:txBody>
          <a:bodyPr wrap="square" lIns="0" tIns="0" rIns="0" bIns="0" rtlCol="0" anchor="t">
            <a:spAutoFit/>
          </a:bodyPr>
          <a:lstStyle/>
          <a:p>
            <a:pPr algn="ctr">
              <a:lnSpc>
                <a:spcPts val="5263"/>
              </a:lnSpc>
              <a:spcBef>
                <a:spcPct val="0"/>
              </a:spcBef>
            </a:pPr>
            <a:r>
              <a:rPr lang="en-US" sz="3418" spc="68" dirty="0">
                <a:solidFill>
                  <a:srgbClr val="FFFFFF"/>
                </a:solidFill>
                <a:latin typeface="D-DIN Condensed"/>
              </a:rPr>
              <a:t>15 de </a:t>
            </a:r>
            <a:r>
              <a:rPr lang="en-US" sz="3418" spc="68" dirty="0" err="1">
                <a:solidFill>
                  <a:srgbClr val="FFFFFF"/>
                </a:solidFill>
                <a:latin typeface="D-DIN Condensed"/>
              </a:rPr>
              <a:t>enero</a:t>
            </a:r>
            <a:r>
              <a:rPr lang="en-US" sz="3418" spc="68" dirty="0">
                <a:solidFill>
                  <a:srgbClr val="FFFFFF"/>
                </a:solidFill>
                <a:latin typeface="D-DIN Condensed"/>
              </a:rPr>
              <a:t> 2021</a:t>
            </a:r>
          </a:p>
        </p:txBody>
      </p:sp>
      <p:sp>
        <p:nvSpPr>
          <p:cNvPr id="15" name="Rectángulo 14">
            <a:extLst>
              <a:ext uri="{FF2B5EF4-FFF2-40B4-BE49-F238E27FC236}">
                <a16:creationId xmlns:a16="http://schemas.microsoft.com/office/drawing/2014/main" id="{B412454B-DEA7-4806-A7C7-269766ACC18E}"/>
              </a:ext>
            </a:extLst>
          </p:cNvPr>
          <p:cNvSpPr/>
          <p:nvPr/>
        </p:nvSpPr>
        <p:spPr>
          <a:xfrm>
            <a:off x="5334000" y="1955800"/>
            <a:ext cx="1473200" cy="13036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800"/>
          </a:p>
        </p:txBody>
      </p:sp>
      <p:sp>
        <p:nvSpPr>
          <p:cNvPr id="16" name="Rectángulo 15">
            <a:extLst>
              <a:ext uri="{FF2B5EF4-FFF2-40B4-BE49-F238E27FC236}">
                <a16:creationId xmlns:a16="http://schemas.microsoft.com/office/drawing/2014/main" id="{F91CBA9F-9140-4254-B772-8C9C1B9182A5}"/>
              </a:ext>
            </a:extLst>
          </p:cNvPr>
          <p:cNvSpPr/>
          <p:nvPr/>
        </p:nvSpPr>
        <p:spPr>
          <a:xfrm>
            <a:off x="5327139" y="5333320"/>
            <a:ext cx="1473200" cy="13036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75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53" presetClass="entr" presetSubtype="16" fill="hold" grpId="0" nodeType="withEffect">
                                  <p:stCondLst>
                                    <p:cond delay="125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par>
                                <p:cTn id="18" presetID="2" presetClass="entr" presetSubtype="4" fill="hold" grpId="0" nodeType="withEffect">
                                  <p:stCondLst>
                                    <p:cond delay="200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ppt_x"/>
                                          </p:val>
                                        </p:tav>
                                        <p:tav tm="100000">
                                          <p:val>
                                            <p:strVal val="#ppt_x"/>
                                          </p:val>
                                        </p:tav>
                                      </p:tavLst>
                                    </p:anim>
                                    <p:anim calcmode="lin" valueType="num">
                                      <p:cBhvr additive="base">
                                        <p:cTn id="21" dur="500" fill="hold"/>
                                        <p:tgtEl>
                                          <p:spTgt spid="16"/>
                                        </p:tgtEl>
                                        <p:attrNameLst>
                                          <p:attrName>ppt_y</p:attrName>
                                        </p:attrNameLst>
                                      </p:cBhvr>
                                      <p:tavLst>
                                        <p:tav tm="0">
                                          <p:val>
                                            <p:strVal val="1+#ppt_h/2"/>
                                          </p:val>
                                        </p:tav>
                                        <p:tav tm="100000">
                                          <p:val>
                                            <p:strVal val="#ppt_y"/>
                                          </p:val>
                                        </p:tav>
                                      </p:tavLst>
                                    </p:anim>
                                  </p:childTnLst>
                                </p:cTn>
                              </p:par>
                              <p:par>
                                <p:cTn id="22" presetID="2" presetClass="entr" presetSubtype="1" fill="hold" grpId="0" nodeType="withEffect">
                                  <p:stCondLst>
                                    <p:cond delay="200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ppt_x"/>
                                          </p:val>
                                        </p:tav>
                                        <p:tav tm="100000">
                                          <p:val>
                                            <p:strVal val="#ppt_x"/>
                                          </p:val>
                                        </p:tav>
                                      </p:tavLst>
                                    </p:anim>
                                    <p:anim calcmode="lin" valueType="num">
                                      <p:cBhvr additive="base">
                                        <p:cTn id="25" dur="500" fill="hold"/>
                                        <p:tgtEl>
                                          <p:spTgt spid="15"/>
                                        </p:tgtEl>
                                        <p:attrNameLst>
                                          <p:attrName>ppt_y</p:attrName>
                                        </p:attrNameLst>
                                      </p:cBhvr>
                                      <p:tavLst>
                                        <p:tav tm="0">
                                          <p:val>
                                            <p:strVal val="0-#ppt_h/2"/>
                                          </p:val>
                                        </p:tav>
                                        <p:tav tm="100000">
                                          <p:val>
                                            <p:strVal val="#ppt_y"/>
                                          </p:val>
                                        </p:tav>
                                      </p:tavLst>
                                    </p:anim>
                                  </p:childTnLst>
                                </p:cTn>
                              </p:par>
                              <p:par>
                                <p:cTn id="26" presetID="10" presetClass="entr" presetSubtype="0" fill="hold" grpId="0" nodeType="withEffect">
                                  <p:stCondLst>
                                    <p:cond delay="275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5" grpId="0" animBg="1"/>
      <p:bldP spid="1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rcRect t="7812" b="7812"/>
          <a:stretch>
            <a:fillRect/>
          </a:stretch>
        </a:blipFill>
        <a:effectLst/>
      </p:bgPr>
    </p:bg>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BE49C98C-E0D3-4D8D-9907-463FB7AC5E54}"/>
              </a:ext>
            </a:extLst>
          </p:cNvPr>
          <p:cNvSpPr/>
          <p:nvPr/>
        </p:nvSpPr>
        <p:spPr>
          <a:xfrm>
            <a:off x="5892800" y="0"/>
            <a:ext cx="6096000" cy="6858000"/>
          </a:xfrm>
          <a:prstGeom prst="rect">
            <a:avLst/>
          </a:prstGeom>
          <a:solidFill>
            <a:srgbClr val="00206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800"/>
          </a:p>
        </p:txBody>
      </p:sp>
      <p:pic>
        <p:nvPicPr>
          <p:cNvPr id="3" name="Picture 3"/>
          <p:cNvPicPr>
            <a:picLocks noChangeAspect="1"/>
          </p:cNvPicPr>
          <p:nvPr/>
        </p:nvPicPr>
        <p:blipFill>
          <a:blip r:embed="rId3">
            <a:alphaModFix amt="13000"/>
          </a:blip>
          <a:srcRect/>
          <a:stretch>
            <a:fillRect/>
          </a:stretch>
        </p:blipFill>
        <p:spPr>
          <a:xfrm>
            <a:off x="1351387" y="873079"/>
            <a:ext cx="4195593" cy="4237972"/>
          </a:xfrm>
          <a:prstGeom prst="rect">
            <a:avLst/>
          </a:prstGeom>
        </p:spPr>
      </p:pic>
      <p:pic>
        <p:nvPicPr>
          <p:cNvPr id="4" name="Picture 4"/>
          <p:cNvPicPr>
            <a:picLocks noChangeAspect="1"/>
          </p:cNvPicPr>
          <p:nvPr/>
        </p:nvPicPr>
        <p:blipFill>
          <a:blip r:embed="rId4">
            <a:alphaModFix amt="18999"/>
          </a:blip>
          <a:srcRect/>
          <a:stretch>
            <a:fillRect/>
          </a:stretch>
        </p:blipFill>
        <p:spPr>
          <a:xfrm>
            <a:off x="2048900" y="82960"/>
            <a:ext cx="4275417" cy="4227319"/>
          </a:xfrm>
          <a:prstGeom prst="rect">
            <a:avLst/>
          </a:prstGeom>
        </p:spPr>
      </p:pic>
      <p:pic>
        <p:nvPicPr>
          <p:cNvPr id="5" name="Picture 5"/>
          <p:cNvPicPr>
            <a:picLocks noChangeAspect="1"/>
          </p:cNvPicPr>
          <p:nvPr/>
        </p:nvPicPr>
        <p:blipFill>
          <a:blip r:embed="rId5"/>
          <a:srcRect/>
          <a:stretch>
            <a:fillRect/>
          </a:stretch>
        </p:blipFill>
        <p:spPr>
          <a:xfrm>
            <a:off x="6213428" y="5459756"/>
            <a:ext cx="5414345" cy="1133629"/>
          </a:xfrm>
          <a:prstGeom prst="rect">
            <a:avLst/>
          </a:prstGeom>
        </p:spPr>
      </p:pic>
      <p:pic>
        <p:nvPicPr>
          <p:cNvPr id="6" name="Picture 6"/>
          <p:cNvPicPr>
            <a:picLocks noChangeAspect="1"/>
          </p:cNvPicPr>
          <p:nvPr/>
        </p:nvPicPr>
        <p:blipFill>
          <a:blip r:embed="rId6"/>
          <a:srcRect/>
          <a:stretch>
            <a:fillRect/>
          </a:stretch>
        </p:blipFill>
        <p:spPr>
          <a:xfrm>
            <a:off x="399181" y="5556247"/>
            <a:ext cx="1114493" cy="1117121"/>
          </a:xfrm>
          <a:prstGeom prst="rect">
            <a:avLst/>
          </a:prstGeom>
        </p:spPr>
      </p:pic>
      <p:pic>
        <p:nvPicPr>
          <p:cNvPr id="7" name="Picture 7"/>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1582980" y="5624695"/>
            <a:ext cx="300479" cy="300479"/>
          </a:xfrm>
          <a:prstGeom prst="rect">
            <a:avLst/>
          </a:prstGeom>
        </p:spPr>
      </p:pic>
      <p:pic>
        <p:nvPicPr>
          <p:cNvPr id="8" name="Picture 8"/>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1582980" y="6026570"/>
            <a:ext cx="291261" cy="291261"/>
          </a:xfrm>
          <a:prstGeom prst="rect">
            <a:avLst/>
          </a:prstGeom>
        </p:spPr>
      </p:pic>
      <p:sp>
        <p:nvSpPr>
          <p:cNvPr id="9" name="TextBox 9"/>
          <p:cNvSpPr txBox="1"/>
          <p:nvPr/>
        </p:nvSpPr>
        <p:spPr>
          <a:xfrm>
            <a:off x="6400800" y="368941"/>
            <a:ext cx="5414345" cy="1158522"/>
          </a:xfrm>
          <a:prstGeom prst="rect">
            <a:avLst/>
          </a:prstGeom>
        </p:spPr>
        <p:txBody>
          <a:bodyPr wrap="square" lIns="0" tIns="0" rIns="0" bIns="0" rtlCol="0" anchor="t">
            <a:spAutoFit/>
          </a:bodyPr>
          <a:lstStyle/>
          <a:p>
            <a:pPr algn="just">
              <a:lnSpc>
                <a:spcPts val="4804"/>
              </a:lnSpc>
              <a:spcBef>
                <a:spcPct val="0"/>
              </a:spcBef>
            </a:pPr>
            <a:r>
              <a:rPr lang="en-US" sz="3119" spc="62" dirty="0">
                <a:solidFill>
                  <a:srgbClr val="FFFFFF"/>
                </a:solidFill>
                <a:latin typeface="D-DIN Condensed"/>
              </a:rPr>
              <a:t>3.- Presentación, </a:t>
            </a:r>
            <a:r>
              <a:rPr lang="en-US" sz="3119" spc="62" dirty="0" err="1">
                <a:solidFill>
                  <a:srgbClr val="FFFFFF"/>
                </a:solidFill>
                <a:latin typeface="D-DIN Condensed"/>
              </a:rPr>
              <a:t>revisión</a:t>
            </a:r>
            <a:r>
              <a:rPr lang="en-US" sz="3119" spc="62" dirty="0">
                <a:solidFill>
                  <a:srgbClr val="FFFFFF"/>
                </a:solidFill>
                <a:latin typeface="D-DIN Condensed"/>
              </a:rPr>
              <a:t>, </a:t>
            </a:r>
            <a:r>
              <a:rPr lang="en-US" sz="3119" spc="62" dirty="0" err="1">
                <a:solidFill>
                  <a:srgbClr val="FFFFFF"/>
                </a:solidFill>
                <a:latin typeface="D-DIN Condensed"/>
              </a:rPr>
              <a:t>análisis</a:t>
            </a:r>
            <a:r>
              <a:rPr lang="en-US" sz="3119" spc="62" dirty="0">
                <a:solidFill>
                  <a:srgbClr val="FFFFFF"/>
                </a:solidFill>
                <a:latin typeface="D-DIN Condensed"/>
              </a:rPr>
              <a:t> y</a:t>
            </a:r>
          </a:p>
          <a:p>
            <a:pPr algn="just">
              <a:lnSpc>
                <a:spcPts val="4804"/>
              </a:lnSpc>
              <a:spcBef>
                <a:spcPct val="0"/>
              </a:spcBef>
            </a:pPr>
            <a:r>
              <a:rPr lang="en-US" sz="3119" spc="62" dirty="0" err="1">
                <a:solidFill>
                  <a:srgbClr val="FFFFFF"/>
                </a:solidFill>
                <a:latin typeface="D-DIN Condensed"/>
              </a:rPr>
              <a:t>discusión</a:t>
            </a:r>
            <a:r>
              <a:rPr lang="en-US" sz="3119" spc="62" dirty="0">
                <a:solidFill>
                  <a:srgbClr val="FFFFFF"/>
                </a:solidFill>
                <a:latin typeface="D-DIN Condensed"/>
              </a:rPr>
              <a:t>, de:</a:t>
            </a:r>
          </a:p>
        </p:txBody>
      </p:sp>
      <p:sp>
        <p:nvSpPr>
          <p:cNvPr id="10" name="TextBox 10"/>
          <p:cNvSpPr txBox="1"/>
          <p:nvPr/>
        </p:nvSpPr>
        <p:spPr>
          <a:xfrm>
            <a:off x="1582980" y="6224123"/>
            <a:ext cx="2795255" cy="850361"/>
          </a:xfrm>
          <a:prstGeom prst="rect">
            <a:avLst/>
          </a:prstGeom>
        </p:spPr>
        <p:txBody>
          <a:bodyPr lIns="0" tIns="0" rIns="0" bIns="0" rtlCol="0" anchor="t">
            <a:spAutoFit/>
          </a:bodyPr>
          <a:lstStyle/>
          <a:p>
            <a:pPr algn="ctr">
              <a:lnSpc>
                <a:spcPts val="3486"/>
              </a:lnSpc>
            </a:pPr>
            <a:r>
              <a:rPr lang="en-US" sz="2489">
                <a:solidFill>
                  <a:srgbClr val="FFFFFF"/>
                </a:solidFill>
                <a:latin typeface="D-DIN Condensed"/>
              </a:rPr>
              <a:t>canacintramorelos.org.mx</a:t>
            </a:r>
          </a:p>
        </p:txBody>
      </p:sp>
      <p:sp>
        <p:nvSpPr>
          <p:cNvPr id="11" name="TextBox 11"/>
          <p:cNvSpPr txBox="1"/>
          <p:nvPr/>
        </p:nvSpPr>
        <p:spPr>
          <a:xfrm>
            <a:off x="1948419" y="5963070"/>
            <a:ext cx="1490067" cy="332399"/>
          </a:xfrm>
          <a:prstGeom prst="rect">
            <a:avLst/>
          </a:prstGeom>
        </p:spPr>
        <p:txBody>
          <a:bodyPr lIns="0" tIns="0" rIns="0" bIns="0" rtlCol="0" anchor="t">
            <a:spAutoFit/>
          </a:bodyPr>
          <a:lstStyle/>
          <a:p>
            <a:pPr algn="ctr">
              <a:lnSpc>
                <a:spcPts val="2873"/>
              </a:lnSpc>
              <a:spcBef>
                <a:spcPct val="0"/>
              </a:spcBef>
            </a:pPr>
            <a:r>
              <a:rPr lang="en-US" sz="2052">
                <a:solidFill>
                  <a:srgbClr val="FFFFFF"/>
                </a:solidFill>
                <a:latin typeface="D-DIN Condensed"/>
              </a:rPr>
              <a:t>@morcanacintra</a:t>
            </a:r>
          </a:p>
        </p:txBody>
      </p:sp>
      <p:sp>
        <p:nvSpPr>
          <p:cNvPr id="12" name="TextBox 12"/>
          <p:cNvSpPr txBox="1"/>
          <p:nvPr/>
        </p:nvSpPr>
        <p:spPr>
          <a:xfrm>
            <a:off x="1948418" y="5561195"/>
            <a:ext cx="2229842" cy="332399"/>
          </a:xfrm>
          <a:prstGeom prst="rect">
            <a:avLst/>
          </a:prstGeom>
        </p:spPr>
        <p:txBody>
          <a:bodyPr lIns="0" tIns="0" rIns="0" bIns="0" rtlCol="0" anchor="t">
            <a:spAutoFit/>
          </a:bodyPr>
          <a:lstStyle/>
          <a:p>
            <a:pPr algn="ctr">
              <a:lnSpc>
                <a:spcPts val="2873"/>
              </a:lnSpc>
              <a:spcBef>
                <a:spcPct val="0"/>
              </a:spcBef>
            </a:pPr>
            <a:r>
              <a:rPr lang="en-US" sz="2052">
                <a:solidFill>
                  <a:srgbClr val="FFFFFF"/>
                </a:solidFill>
                <a:latin typeface="D-DIN Condensed"/>
              </a:rPr>
              <a:t>canacintramorelosoficial</a:t>
            </a:r>
          </a:p>
        </p:txBody>
      </p:sp>
      <p:sp>
        <p:nvSpPr>
          <p:cNvPr id="13" name="TextBox 13"/>
          <p:cNvSpPr txBox="1"/>
          <p:nvPr/>
        </p:nvSpPr>
        <p:spPr>
          <a:xfrm>
            <a:off x="6626031" y="1876210"/>
            <a:ext cx="4644649" cy="3194914"/>
          </a:xfrm>
          <a:prstGeom prst="rect">
            <a:avLst/>
          </a:prstGeom>
        </p:spPr>
        <p:txBody>
          <a:bodyPr lIns="0" tIns="0" rIns="0" bIns="0" rtlCol="0" anchor="t">
            <a:spAutoFit/>
          </a:bodyPr>
          <a:lstStyle/>
          <a:p>
            <a:pPr algn="ctr">
              <a:lnSpc>
                <a:spcPts val="5133"/>
              </a:lnSpc>
              <a:spcBef>
                <a:spcPct val="0"/>
              </a:spcBef>
            </a:pPr>
            <a:r>
              <a:rPr lang="en-US" sz="3666">
                <a:solidFill>
                  <a:srgbClr val="FFFFFF"/>
                </a:solidFill>
                <a:latin typeface="Gotham Black"/>
              </a:rPr>
              <a:t>Informe de las actividades desarrolladas durante el periodo 2020-2021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rcRect t="7812" b="7812"/>
          <a:stretch>
            <a:fillRect/>
          </a:stretch>
        </a:blipFill>
        <a:effectLst/>
      </p:bgPr>
    </p:bg>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85726B7C-61D5-4994-BE60-EF08971A63CC}"/>
              </a:ext>
            </a:extLst>
          </p:cNvPr>
          <p:cNvSpPr/>
          <p:nvPr/>
        </p:nvSpPr>
        <p:spPr>
          <a:xfrm>
            <a:off x="1006638" y="2108200"/>
            <a:ext cx="10178725" cy="3302000"/>
          </a:xfrm>
          <a:prstGeom prst="rect">
            <a:avLst/>
          </a:prstGeom>
          <a:solidFill>
            <a:srgbClr val="00206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800"/>
          </a:p>
        </p:txBody>
      </p:sp>
      <p:pic>
        <p:nvPicPr>
          <p:cNvPr id="2" name="Picture 2"/>
          <p:cNvPicPr>
            <a:picLocks noChangeAspect="1"/>
          </p:cNvPicPr>
          <p:nvPr/>
        </p:nvPicPr>
        <p:blipFill>
          <a:blip r:embed="rId3"/>
          <a:srcRect/>
          <a:stretch>
            <a:fillRect/>
          </a:stretch>
        </p:blipFill>
        <p:spPr>
          <a:xfrm>
            <a:off x="-639270" y="1181091"/>
            <a:ext cx="6096287" cy="5860055"/>
          </a:xfrm>
          <a:prstGeom prst="rect">
            <a:avLst/>
          </a:prstGeom>
        </p:spPr>
      </p:pic>
      <p:pic>
        <p:nvPicPr>
          <p:cNvPr id="4" name="Picture 4"/>
          <p:cNvPicPr>
            <a:picLocks noChangeAspect="1"/>
          </p:cNvPicPr>
          <p:nvPr/>
        </p:nvPicPr>
        <p:blipFill>
          <a:blip r:embed="rId4"/>
          <a:srcRect/>
          <a:stretch>
            <a:fillRect/>
          </a:stretch>
        </p:blipFill>
        <p:spPr>
          <a:xfrm>
            <a:off x="3384662" y="340483"/>
            <a:ext cx="5499721" cy="1148067"/>
          </a:xfrm>
          <a:prstGeom prst="rect">
            <a:avLst/>
          </a:prstGeom>
        </p:spPr>
      </p:pic>
      <p:sp>
        <p:nvSpPr>
          <p:cNvPr id="5" name="TextBox 5"/>
          <p:cNvSpPr txBox="1"/>
          <p:nvPr/>
        </p:nvSpPr>
        <p:spPr>
          <a:xfrm>
            <a:off x="1320800" y="3886201"/>
            <a:ext cx="9741569" cy="602729"/>
          </a:xfrm>
          <a:prstGeom prst="rect">
            <a:avLst/>
          </a:prstGeom>
        </p:spPr>
        <p:txBody>
          <a:bodyPr lIns="0" tIns="0" rIns="0" bIns="0" rtlCol="0" anchor="t">
            <a:spAutoFit/>
          </a:bodyPr>
          <a:lstStyle/>
          <a:p>
            <a:pPr algn="ctr">
              <a:lnSpc>
                <a:spcPts val="4704"/>
              </a:lnSpc>
            </a:pPr>
            <a:r>
              <a:rPr lang="en-US" sz="4800" dirty="0">
                <a:solidFill>
                  <a:srgbClr val="FFFFFF"/>
                </a:solidFill>
                <a:latin typeface="Gotham Black"/>
              </a:rPr>
              <a:t>INFORME DE ACTIVIDADES</a:t>
            </a:r>
          </a:p>
        </p:txBody>
      </p:sp>
      <p:sp>
        <p:nvSpPr>
          <p:cNvPr id="6" name="TextBox 6"/>
          <p:cNvSpPr txBox="1"/>
          <p:nvPr/>
        </p:nvSpPr>
        <p:spPr>
          <a:xfrm>
            <a:off x="1320800" y="2906879"/>
            <a:ext cx="9727788" cy="408894"/>
          </a:xfrm>
          <a:prstGeom prst="rect">
            <a:avLst/>
          </a:prstGeom>
        </p:spPr>
        <p:txBody>
          <a:bodyPr lIns="0" tIns="0" rIns="0" bIns="0" rtlCol="0" anchor="t">
            <a:spAutoFit/>
          </a:bodyPr>
          <a:lstStyle/>
          <a:p>
            <a:pPr algn="ctr">
              <a:lnSpc>
                <a:spcPts val="3486"/>
              </a:lnSpc>
            </a:pPr>
            <a:r>
              <a:rPr lang="en-US" sz="2641" spc="369">
                <a:solidFill>
                  <a:srgbClr val="FFFFFF"/>
                </a:solidFill>
                <a:latin typeface="Gidole"/>
              </a:rPr>
              <a:t>2020</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3765"/>
        </a:solidFill>
        <a:effectLst/>
      </p:bgPr>
    </p:bg>
    <p:spTree>
      <p:nvGrpSpPr>
        <p:cNvPr id="1" name=""/>
        <p:cNvGrpSpPr/>
        <p:nvPr/>
      </p:nvGrpSpPr>
      <p:grpSpPr>
        <a:xfrm>
          <a:off x="0" y="0"/>
          <a:ext cx="0" cy="0"/>
          <a:chOff x="0" y="0"/>
          <a:chExt cx="0" cy="0"/>
        </a:xfrm>
      </p:grpSpPr>
      <p:grpSp>
        <p:nvGrpSpPr>
          <p:cNvPr id="2" name="Group 2"/>
          <p:cNvGrpSpPr/>
          <p:nvPr/>
        </p:nvGrpSpPr>
        <p:grpSpPr>
          <a:xfrm>
            <a:off x="7351615" y="-252663"/>
            <a:ext cx="4518208" cy="7219407"/>
            <a:chOff x="0" y="0"/>
            <a:chExt cx="9036416" cy="14438814"/>
          </a:xfrm>
        </p:grpSpPr>
        <p:pic>
          <p:nvPicPr>
            <p:cNvPr id="3" name="Picture 3"/>
            <p:cNvPicPr>
              <a:picLocks noChangeAspect="1"/>
            </p:cNvPicPr>
            <p:nvPr/>
          </p:nvPicPr>
          <p:blipFill>
            <a:blip r:embed="rId2"/>
            <a:srcRect l="4979" r="53297"/>
            <a:stretch>
              <a:fillRect/>
            </a:stretch>
          </p:blipFill>
          <p:spPr>
            <a:xfrm>
              <a:off x="0" y="0"/>
              <a:ext cx="9036416" cy="14438814"/>
            </a:xfrm>
            <a:prstGeom prst="rect">
              <a:avLst/>
            </a:prstGeom>
          </p:spPr>
        </p:pic>
      </p:grpSp>
      <p:pic>
        <p:nvPicPr>
          <p:cNvPr id="4" name="Picture 4"/>
          <p:cNvPicPr>
            <a:picLocks noChangeAspect="1"/>
          </p:cNvPicPr>
          <p:nvPr/>
        </p:nvPicPr>
        <p:blipFill>
          <a:blip r:embed="rId3"/>
          <a:srcRect/>
          <a:stretch>
            <a:fillRect/>
          </a:stretch>
        </p:blipFill>
        <p:spPr>
          <a:xfrm>
            <a:off x="7002299" y="1752595"/>
            <a:ext cx="6096287" cy="5860055"/>
          </a:xfrm>
          <a:prstGeom prst="rect">
            <a:avLst/>
          </a:prstGeom>
        </p:spPr>
      </p:pic>
      <p:pic>
        <p:nvPicPr>
          <p:cNvPr id="5" name="Picture 5"/>
          <p:cNvPicPr>
            <a:picLocks noChangeAspect="1"/>
          </p:cNvPicPr>
          <p:nvPr/>
        </p:nvPicPr>
        <p:blipFill>
          <a:blip r:embed="rId4"/>
          <a:srcRect l="149" r="149"/>
          <a:stretch>
            <a:fillRect/>
          </a:stretch>
        </p:blipFill>
        <p:spPr>
          <a:xfrm>
            <a:off x="3326691" y="6048397"/>
            <a:ext cx="3204795" cy="671004"/>
          </a:xfrm>
          <a:prstGeom prst="rect">
            <a:avLst/>
          </a:prstGeom>
        </p:spPr>
      </p:pic>
      <p:grpSp>
        <p:nvGrpSpPr>
          <p:cNvPr id="6" name="Group 6"/>
          <p:cNvGrpSpPr/>
          <p:nvPr/>
        </p:nvGrpSpPr>
        <p:grpSpPr>
          <a:xfrm>
            <a:off x="-646713" y="168696"/>
            <a:ext cx="1034209" cy="1034209"/>
            <a:chOff x="0" y="0"/>
            <a:chExt cx="1913890" cy="1913890"/>
          </a:xfrm>
        </p:grpSpPr>
        <p:sp>
          <p:nvSpPr>
            <p:cNvPr id="7" name="Freeform 7"/>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AD0109"/>
            </a:solidFill>
          </p:spPr>
        </p:sp>
      </p:grpSp>
      <p:sp>
        <p:nvSpPr>
          <p:cNvPr id="8" name="TextBox 8"/>
          <p:cNvSpPr txBox="1"/>
          <p:nvPr/>
        </p:nvSpPr>
        <p:spPr>
          <a:xfrm>
            <a:off x="195495" y="499233"/>
            <a:ext cx="5987907" cy="371897"/>
          </a:xfrm>
          <a:prstGeom prst="rect">
            <a:avLst/>
          </a:prstGeom>
        </p:spPr>
        <p:txBody>
          <a:bodyPr lIns="0" tIns="0" rIns="0" bIns="0" rtlCol="0" anchor="t">
            <a:spAutoFit/>
          </a:bodyPr>
          <a:lstStyle/>
          <a:p>
            <a:pPr algn="ctr">
              <a:lnSpc>
                <a:spcPts val="2891"/>
              </a:lnSpc>
            </a:pPr>
            <a:r>
              <a:rPr lang="en-US" sz="2950">
                <a:solidFill>
                  <a:srgbClr val="FFFFFF"/>
                </a:solidFill>
                <a:latin typeface="Gotham Black"/>
              </a:rPr>
              <a:t>INFORME DE ACTIVIDADES</a:t>
            </a:r>
          </a:p>
        </p:txBody>
      </p:sp>
      <p:sp>
        <p:nvSpPr>
          <p:cNvPr id="9" name="TextBox 9"/>
          <p:cNvSpPr txBox="1"/>
          <p:nvPr/>
        </p:nvSpPr>
        <p:spPr>
          <a:xfrm>
            <a:off x="332738" y="6164007"/>
            <a:ext cx="2304492" cy="332399"/>
          </a:xfrm>
          <a:prstGeom prst="rect">
            <a:avLst/>
          </a:prstGeom>
        </p:spPr>
        <p:txBody>
          <a:bodyPr lIns="0" tIns="0" rIns="0" bIns="0" rtlCol="0" anchor="t">
            <a:spAutoFit/>
          </a:bodyPr>
          <a:lstStyle/>
          <a:p>
            <a:pPr algn="ctr">
              <a:lnSpc>
                <a:spcPts val="2873"/>
              </a:lnSpc>
            </a:pPr>
            <a:r>
              <a:rPr lang="en-US" sz="2052">
                <a:solidFill>
                  <a:srgbClr val="FFFFFF"/>
                </a:solidFill>
                <a:latin typeface="D-DIN Condensed"/>
              </a:rPr>
              <a:t>canacintramorelos.org.mx</a:t>
            </a:r>
          </a:p>
        </p:txBody>
      </p:sp>
      <p:sp>
        <p:nvSpPr>
          <p:cNvPr id="10" name="TextBox 10"/>
          <p:cNvSpPr txBox="1"/>
          <p:nvPr/>
        </p:nvSpPr>
        <p:spPr>
          <a:xfrm>
            <a:off x="495300" y="1365316"/>
            <a:ext cx="6429885" cy="4514056"/>
          </a:xfrm>
          <a:prstGeom prst="rect">
            <a:avLst/>
          </a:prstGeom>
        </p:spPr>
        <p:txBody>
          <a:bodyPr lIns="0" tIns="0" rIns="0" bIns="0" rtlCol="0" anchor="t">
            <a:spAutoFit/>
          </a:bodyPr>
          <a:lstStyle/>
          <a:p>
            <a:pPr algn="just">
              <a:lnSpc>
                <a:spcPts val="2238"/>
              </a:lnSpc>
            </a:pPr>
            <a:endParaRPr sz="800"/>
          </a:p>
          <a:p>
            <a:pPr algn="just">
              <a:lnSpc>
                <a:spcPts val="2238"/>
              </a:lnSpc>
            </a:pPr>
            <a:r>
              <a:rPr lang="en-US" sz="2194">
                <a:solidFill>
                  <a:srgbClr val="FFFFFF"/>
                </a:solidFill>
                <a:latin typeface="D-DIN Condensed"/>
              </a:rPr>
              <a:t>El primer trimestre se atendió el tema de control administrativo y falta de entrega del ex presidente anterior.</a:t>
            </a:r>
          </a:p>
          <a:p>
            <a:pPr algn="just">
              <a:lnSpc>
                <a:spcPts val="2238"/>
              </a:lnSpc>
            </a:pPr>
            <a:endParaRPr lang="en-US" sz="2194">
              <a:solidFill>
                <a:srgbClr val="FFFFFF"/>
              </a:solidFill>
              <a:latin typeface="D-DIN Condensed"/>
            </a:endParaRPr>
          </a:p>
          <a:p>
            <a:pPr algn="just">
              <a:lnSpc>
                <a:spcPts val="2238"/>
              </a:lnSpc>
            </a:pPr>
            <a:r>
              <a:rPr lang="en-US" sz="2194">
                <a:solidFill>
                  <a:srgbClr val="FFFFFF"/>
                </a:solidFill>
                <a:latin typeface="D-DIN Condensed"/>
              </a:rPr>
              <a:t>Se realizó un préstamo por parte del Presidente para hacer frente a las obligaciones de la Cámara ante proveedores, personal y fiscales.</a:t>
            </a:r>
          </a:p>
          <a:p>
            <a:pPr algn="just">
              <a:lnSpc>
                <a:spcPts val="2238"/>
              </a:lnSpc>
            </a:pPr>
            <a:endParaRPr lang="en-US" sz="2194">
              <a:solidFill>
                <a:srgbClr val="FFFFFF"/>
              </a:solidFill>
              <a:latin typeface="D-DIN Condensed"/>
            </a:endParaRPr>
          </a:p>
          <a:p>
            <a:pPr algn="just">
              <a:lnSpc>
                <a:spcPts val="2238"/>
              </a:lnSpc>
            </a:pPr>
            <a:r>
              <a:rPr lang="en-US" sz="2194">
                <a:solidFill>
                  <a:srgbClr val="FFFFFF"/>
                </a:solidFill>
                <a:latin typeface="D-DIN Condensed"/>
              </a:rPr>
              <a:t>Se definió procedimiento para pago y se priorizaron los acreedores por deudas anteriores. </a:t>
            </a:r>
          </a:p>
          <a:p>
            <a:pPr algn="just">
              <a:lnSpc>
                <a:spcPts val="2238"/>
              </a:lnSpc>
            </a:pPr>
            <a:endParaRPr lang="en-US" sz="2194">
              <a:solidFill>
                <a:srgbClr val="FFFFFF"/>
              </a:solidFill>
              <a:latin typeface="D-DIN Condensed"/>
            </a:endParaRPr>
          </a:p>
          <a:p>
            <a:pPr algn="just">
              <a:lnSpc>
                <a:spcPts val="2238"/>
              </a:lnSpc>
            </a:pPr>
            <a:r>
              <a:rPr lang="en-US" sz="2194">
                <a:solidFill>
                  <a:srgbClr val="FFFFFF"/>
                </a:solidFill>
                <a:latin typeface="D-DIN Condensed"/>
              </a:rPr>
              <a:t>Se pagó a los colaboradores (aguinaldo y mes  de diciembre), que no fue pagado por el anterior Presidente.</a:t>
            </a:r>
          </a:p>
          <a:p>
            <a:pPr algn="just">
              <a:lnSpc>
                <a:spcPts val="2238"/>
              </a:lnSpc>
            </a:pPr>
            <a:endParaRPr lang="en-US" sz="2194">
              <a:solidFill>
                <a:srgbClr val="FFFFFF"/>
              </a:solidFill>
              <a:latin typeface="D-DIN Condensed"/>
            </a:endParaRPr>
          </a:p>
          <a:p>
            <a:pPr algn="just">
              <a:lnSpc>
                <a:spcPts val="2238"/>
              </a:lnSpc>
            </a:pPr>
            <a:r>
              <a:rPr lang="en-US" sz="2194">
                <a:solidFill>
                  <a:srgbClr val="FFFFFF"/>
                </a:solidFill>
                <a:latin typeface="D-DIN Condensed"/>
              </a:rPr>
              <a:t>El Presidente prestó muebles de oficina a la Cámara a través de un comodato.</a:t>
            </a:r>
          </a:p>
          <a:p>
            <a:pPr algn="just">
              <a:lnSpc>
                <a:spcPts val="2238"/>
              </a:lnSpc>
            </a:pPr>
            <a:r>
              <a:rPr lang="en-US" sz="2194">
                <a:solidFill>
                  <a:srgbClr val="FFFFFF"/>
                </a:solidFill>
                <a:latin typeface="D-DIN Condensed"/>
              </a:rPr>
              <a:t>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3765"/>
        </a:solidFill>
        <a:effectLst/>
      </p:bgPr>
    </p:bg>
    <p:spTree>
      <p:nvGrpSpPr>
        <p:cNvPr id="1" name=""/>
        <p:cNvGrpSpPr/>
        <p:nvPr/>
      </p:nvGrpSpPr>
      <p:grpSpPr>
        <a:xfrm>
          <a:off x="0" y="0"/>
          <a:ext cx="0" cy="0"/>
          <a:chOff x="0" y="0"/>
          <a:chExt cx="0" cy="0"/>
        </a:xfrm>
      </p:grpSpPr>
      <p:grpSp>
        <p:nvGrpSpPr>
          <p:cNvPr id="2" name="Group 2"/>
          <p:cNvGrpSpPr/>
          <p:nvPr/>
        </p:nvGrpSpPr>
        <p:grpSpPr>
          <a:xfrm>
            <a:off x="7351615" y="-252663"/>
            <a:ext cx="4518208" cy="7219407"/>
            <a:chOff x="0" y="0"/>
            <a:chExt cx="9036416" cy="14438814"/>
          </a:xfrm>
        </p:grpSpPr>
        <p:pic>
          <p:nvPicPr>
            <p:cNvPr id="3" name="Picture 3"/>
            <p:cNvPicPr>
              <a:picLocks noChangeAspect="1"/>
            </p:cNvPicPr>
            <p:nvPr/>
          </p:nvPicPr>
          <p:blipFill>
            <a:blip r:embed="rId2"/>
            <a:srcRect l="58113" r="6734"/>
            <a:stretch>
              <a:fillRect/>
            </a:stretch>
          </p:blipFill>
          <p:spPr>
            <a:xfrm>
              <a:off x="0" y="0"/>
              <a:ext cx="9036416" cy="14438814"/>
            </a:xfrm>
            <a:prstGeom prst="rect">
              <a:avLst/>
            </a:prstGeom>
          </p:spPr>
        </p:pic>
      </p:grpSp>
      <p:pic>
        <p:nvPicPr>
          <p:cNvPr id="4" name="Picture 4"/>
          <p:cNvPicPr>
            <a:picLocks noChangeAspect="1"/>
          </p:cNvPicPr>
          <p:nvPr/>
        </p:nvPicPr>
        <p:blipFill>
          <a:blip r:embed="rId3"/>
          <a:srcRect/>
          <a:stretch>
            <a:fillRect/>
          </a:stretch>
        </p:blipFill>
        <p:spPr>
          <a:xfrm>
            <a:off x="7002299" y="1752595"/>
            <a:ext cx="6096287" cy="5860055"/>
          </a:xfrm>
          <a:prstGeom prst="rect">
            <a:avLst/>
          </a:prstGeom>
        </p:spPr>
      </p:pic>
      <p:grpSp>
        <p:nvGrpSpPr>
          <p:cNvPr id="5" name="Group 5"/>
          <p:cNvGrpSpPr/>
          <p:nvPr/>
        </p:nvGrpSpPr>
        <p:grpSpPr>
          <a:xfrm>
            <a:off x="-646713" y="168696"/>
            <a:ext cx="1034209" cy="1034209"/>
            <a:chOff x="0" y="0"/>
            <a:chExt cx="1913890" cy="1913890"/>
          </a:xfrm>
        </p:grpSpPr>
        <p:sp>
          <p:nvSpPr>
            <p:cNvPr id="6" name="Freeform 6"/>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AD0109"/>
            </a:solidFill>
          </p:spPr>
        </p:sp>
      </p:grpSp>
      <p:sp>
        <p:nvSpPr>
          <p:cNvPr id="7" name="TextBox 7"/>
          <p:cNvSpPr txBox="1"/>
          <p:nvPr/>
        </p:nvSpPr>
        <p:spPr>
          <a:xfrm>
            <a:off x="195495" y="499233"/>
            <a:ext cx="5987907" cy="371897"/>
          </a:xfrm>
          <a:prstGeom prst="rect">
            <a:avLst/>
          </a:prstGeom>
        </p:spPr>
        <p:txBody>
          <a:bodyPr lIns="0" tIns="0" rIns="0" bIns="0" rtlCol="0" anchor="t">
            <a:spAutoFit/>
          </a:bodyPr>
          <a:lstStyle/>
          <a:p>
            <a:pPr algn="ctr">
              <a:lnSpc>
                <a:spcPts val="2891"/>
              </a:lnSpc>
            </a:pPr>
            <a:r>
              <a:rPr lang="en-US" sz="2950">
                <a:solidFill>
                  <a:srgbClr val="FFFFFF"/>
                </a:solidFill>
                <a:latin typeface="Gotham Black"/>
              </a:rPr>
              <a:t>INFORME DE ACTIVIDADES</a:t>
            </a:r>
          </a:p>
        </p:txBody>
      </p:sp>
      <p:sp>
        <p:nvSpPr>
          <p:cNvPr id="8" name="TextBox 8"/>
          <p:cNvSpPr txBox="1"/>
          <p:nvPr/>
        </p:nvSpPr>
        <p:spPr>
          <a:xfrm>
            <a:off x="572414" y="1047816"/>
            <a:ext cx="6429885" cy="6206827"/>
          </a:xfrm>
          <a:prstGeom prst="rect">
            <a:avLst/>
          </a:prstGeom>
        </p:spPr>
        <p:txBody>
          <a:bodyPr lIns="0" tIns="0" rIns="0" bIns="0" rtlCol="0" anchor="t">
            <a:spAutoFit/>
          </a:bodyPr>
          <a:lstStyle/>
          <a:p>
            <a:pPr algn="just">
              <a:lnSpc>
                <a:spcPts val="2238"/>
              </a:lnSpc>
            </a:pPr>
            <a:r>
              <a:rPr lang="en-US" sz="2194">
                <a:solidFill>
                  <a:srgbClr val="FFFFFF"/>
                </a:solidFill>
                <a:latin typeface="D-DIN Condensed"/>
              </a:rPr>
              <a:t>Se estableció contacto con el Comité de Vigilancia para la entrega de información contable al despacho auditor para las auditorias financieras, y fiscales de periodos anteriores. (Sólo se entrego los tres años del periodo de Jorge Mátar, debido a que no se tiene información financiera de periodos anteriores)</a:t>
            </a:r>
          </a:p>
          <a:p>
            <a:pPr algn="just">
              <a:lnSpc>
                <a:spcPts val="2238"/>
              </a:lnSpc>
            </a:pPr>
            <a:endParaRPr lang="en-US" sz="2194">
              <a:solidFill>
                <a:srgbClr val="FFFFFF"/>
              </a:solidFill>
              <a:latin typeface="D-DIN Condensed"/>
            </a:endParaRPr>
          </a:p>
          <a:p>
            <a:pPr algn="just">
              <a:lnSpc>
                <a:spcPts val="2238"/>
              </a:lnSpc>
            </a:pPr>
            <a:r>
              <a:rPr lang="en-US" sz="2194">
                <a:solidFill>
                  <a:srgbClr val="FFFFFF"/>
                </a:solidFill>
                <a:latin typeface="D-DIN Condensed"/>
              </a:rPr>
              <a:t>La falta de atención a las solicitudes por  los Ex presidentes fue</a:t>
            </a:r>
          </a:p>
          <a:p>
            <a:pPr algn="just">
              <a:lnSpc>
                <a:spcPts val="2238"/>
              </a:lnSpc>
            </a:pPr>
            <a:r>
              <a:rPr lang="en-US" sz="2194">
                <a:solidFill>
                  <a:srgbClr val="FFFFFF"/>
                </a:solidFill>
                <a:latin typeface="D-DIN Condensed"/>
              </a:rPr>
              <a:t>dada a conocer a Sede Nacional. </a:t>
            </a:r>
          </a:p>
          <a:p>
            <a:pPr algn="just">
              <a:lnSpc>
                <a:spcPts val="2238"/>
              </a:lnSpc>
            </a:pPr>
            <a:endParaRPr lang="en-US" sz="2194">
              <a:solidFill>
                <a:srgbClr val="FFFFFF"/>
              </a:solidFill>
              <a:latin typeface="D-DIN Condensed"/>
            </a:endParaRPr>
          </a:p>
          <a:p>
            <a:pPr algn="just">
              <a:lnSpc>
                <a:spcPts val="2238"/>
              </a:lnSpc>
            </a:pPr>
            <a:r>
              <a:rPr lang="en-US" sz="2194">
                <a:solidFill>
                  <a:srgbClr val="FFFFFF"/>
                </a:solidFill>
                <a:latin typeface="D-DIN Condensed"/>
              </a:rPr>
              <a:t>Se asistió a los Consejos Directivos Nacionales (presencial y virtual) Se expuso la  frágil situacion de la Cámara. </a:t>
            </a:r>
          </a:p>
          <a:p>
            <a:pPr algn="just">
              <a:lnSpc>
                <a:spcPts val="2238"/>
              </a:lnSpc>
            </a:pPr>
            <a:endParaRPr lang="en-US" sz="2194">
              <a:solidFill>
                <a:srgbClr val="FFFFFF"/>
              </a:solidFill>
              <a:latin typeface="D-DIN Condensed"/>
            </a:endParaRPr>
          </a:p>
          <a:p>
            <a:pPr algn="just">
              <a:lnSpc>
                <a:spcPts val="2238"/>
              </a:lnSpc>
            </a:pPr>
            <a:r>
              <a:rPr lang="en-US" sz="2194">
                <a:solidFill>
                  <a:srgbClr val="FFFFFF"/>
                </a:solidFill>
                <a:latin typeface="D-DIN Condensed"/>
              </a:rPr>
              <a:t>Se asistió al C5 y se forma parte de Segurichat.</a:t>
            </a:r>
          </a:p>
          <a:p>
            <a:pPr algn="just">
              <a:lnSpc>
                <a:spcPts val="2238"/>
              </a:lnSpc>
            </a:pPr>
            <a:endParaRPr lang="en-US" sz="2194">
              <a:solidFill>
                <a:srgbClr val="FFFFFF"/>
              </a:solidFill>
              <a:latin typeface="D-DIN Condensed"/>
            </a:endParaRPr>
          </a:p>
          <a:p>
            <a:pPr algn="just">
              <a:lnSpc>
                <a:spcPts val="2238"/>
              </a:lnSpc>
            </a:pPr>
            <a:r>
              <a:rPr lang="en-US" sz="2194">
                <a:solidFill>
                  <a:srgbClr val="FFFFFF"/>
                </a:solidFill>
                <a:latin typeface="D-DIN Condensed"/>
              </a:rPr>
              <a:t>Se asistió al primer informe de Gobierno.</a:t>
            </a:r>
          </a:p>
          <a:p>
            <a:pPr algn="just">
              <a:lnSpc>
                <a:spcPts val="2238"/>
              </a:lnSpc>
            </a:pPr>
            <a:endParaRPr lang="en-US" sz="2194">
              <a:solidFill>
                <a:srgbClr val="FFFFFF"/>
              </a:solidFill>
              <a:latin typeface="D-DIN Condensed"/>
            </a:endParaRPr>
          </a:p>
          <a:p>
            <a:pPr algn="just">
              <a:lnSpc>
                <a:spcPts val="2238"/>
              </a:lnSpc>
            </a:pPr>
            <a:r>
              <a:rPr lang="en-US" sz="2194">
                <a:solidFill>
                  <a:srgbClr val="FFFFFF"/>
                </a:solidFill>
                <a:latin typeface="D-DIN Condensed"/>
              </a:rPr>
              <a:t>Se atiende a los medios de comunicación.</a:t>
            </a:r>
          </a:p>
          <a:p>
            <a:pPr algn="just">
              <a:lnSpc>
                <a:spcPts val="2238"/>
              </a:lnSpc>
            </a:pPr>
            <a:endParaRPr lang="en-US" sz="2194">
              <a:solidFill>
                <a:srgbClr val="FFFFFF"/>
              </a:solidFill>
              <a:latin typeface="D-DIN Condensed"/>
            </a:endParaRPr>
          </a:p>
          <a:p>
            <a:pPr algn="just">
              <a:lnSpc>
                <a:spcPts val="2238"/>
              </a:lnSpc>
            </a:pPr>
            <a:r>
              <a:rPr lang="en-US" sz="2194">
                <a:solidFill>
                  <a:srgbClr val="FFFFFF"/>
                </a:solidFill>
                <a:latin typeface="D-DIN Condensed"/>
              </a:rPr>
              <a:t>Se llevaron a 4 sesiones de mesa Directiva;  una de forma presencial y tres de forma virtual.</a:t>
            </a:r>
          </a:p>
          <a:p>
            <a:pPr algn="just">
              <a:lnSpc>
                <a:spcPts val="2238"/>
              </a:lnSpc>
            </a:pPr>
            <a:endParaRPr lang="en-US" sz="2194">
              <a:solidFill>
                <a:srgbClr val="FFFFFF"/>
              </a:solidFill>
              <a:latin typeface="D-DIN Condensed"/>
            </a:endParaRPr>
          </a:p>
          <a:p>
            <a:pPr algn="just">
              <a:lnSpc>
                <a:spcPts val="2238"/>
              </a:lnSpc>
            </a:pPr>
            <a:endParaRPr lang="en-US" sz="2194">
              <a:solidFill>
                <a:srgbClr val="FFFFFF"/>
              </a:solidFill>
              <a:latin typeface="D-DIN Condensed"/>
            </a:endParaRPr>
          </a:p>
        </p:txBody>
      </p:sp>
      <p:pic>
        <p:nvPicPr>
          <p:cNvPr id="9" name="Picture 9"/>
          <p:cNvPicPr>
            <a:picLocks noChangeAspect="1"/>
          </p:cNvPicPr>
          <p:nvPr/>
        </p:nvPicPr>
        <p:blipFill>
          <a:blip r:embed="rId4"/>
          <a:srcRect/>
          <a:stretch>
            <a:fillRect/>
          </a:stretch>
        </p:blipFill>
        <p:spPr>
          <a:xfrm>
            <a:off x="8056104" y="359431"/>
            <a:ext cx="4135896" cy="866043"/>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3765"/>
        </a:solidFill>
        <a:effectLst/>
      </p:bgPr>
    </p:bg>
    <p:spTree>
      <p:nvGrpSpPr>
        <p:cNvPr id="1" name=""/>
        <p:cNvGrpSpPr/>
        <p:nvPr/>
      </p:nvGrpSpPr>
      <p:grpSpPr>
        <a:xfrm>
          <a:off x="0" y="0"/>
          <a:ext cx="0" cy="0"/>
          <a:chOff x="0" y="0"/>
          <a:chExt cx="0" cy="0"/>
        </a:xfrm>
      </p:grpSpPr>
      <p:grpSp>
        <p:nvGrpSpPr>
          <p:cNvPr id="2" name="Group 2"/>
          <p:cNvGrpSpPr/>
          <p:nvPr/>
        </p:nvGrpSpPr>
        <p:grpSpPr>
          <a:xfrm>
            <a:off x="7351615" y="-252663"/>
            <a:ext cx="4518208" cy="7219407"/>
            <a:chOff x="0" y="0"/>
            <a:chExt cx="9036416" cy="14438814"/>
          </a:xfrm>
        </p:grpSpPr>
        <p:pic>
          <p:nvPicPr>
            <p:cNvPr id="3" name="Picture 3"/>
            <p:cNvPicPr>
              <a:picLocks noChangeAspect="1"/>
            </p:cNvPicPr>
            <p:nvPr/>
          </p:nvPicPr>
          <p:blipFill>
            <a:blip r:embed="rId2"/>
            <a:srcRect l="39836" r="18545"/>
            <a:stretch>
              <a:fillRect/>
            </a:stretch>
          </p:blipFill>
          <p:spPr>
            <a:xfrm>
              <a:off x="0" y="0"/>
              <a:ext cx="9036416" cy="14438814"/>
            </a:xfrm>
            <a:prstGeom prst="rect">
              <a:avLst/>
            </a:prstGeom>
          </p:spPr>
        </p:pic>
      </p:grpSp>
      <p:pic>
        <p:nvPicPr>
          <p:cNvPr id="4" name="Picture 4"/>
          <p:cNvPicPr>
            <a:picLocks noChangeAspect="1"/>
          </p:cNvPicPr>
          <p:nvPr/>
        </p:nvPicPr>
        <p:blipFill>
          <a:blip r:embed="rId3"/>
          <a:srcRect/>
          <a:stretch>
            <a:fillRect/>
          </a:stretch>
        </p:blipFill>
        <p:spPr>
          <a:xfrm>
            <a:off x="7002299" y="1752595"/>
            <a:ext cx="6096287" cy="5860055"/>
          </a:xfrm>
          <a:prstGeom prst="rect">
            <a:avLst/>
          </a:prstGeom>
        </p:spPr>
      </p:pic>
      <p:pic>
        <p:nvPicPr>
          <p:cNvPr id="5" name="Picture 5"/>
          <p:cNvPicPr>
            <a:picLocks noChangeAspect="1"/>
          </p:cNvPicPr>
          <p:nvPr/>
        </p:nvPicPr>
        <p:blipFill>
          <a:blip r:embed="rId4"/>
          <a:srcRect l="149" r="149"/>
          <a:stretch>
            <a:fillRect/>
          </a:stretch>
        </p:blipFill>
        <p:spPr>
          <a:xfrm>
            <a:off x="3326691" y="6048397"/>
            <a:ext cx="3204795" cy="671004"/>
          </a:xfrm>
          <a:prstGeom prst="rect">
            <a:avLst/>
          </a:prstGeom>
        </p:spPr>
      </p:pic>
      <p:grpSp>
        <p:nvGrpSpPr>
          <p:cNvPr id="6" name="Group 6"/>
          <p:cNvGrpSpPr/>
          <p:nvPr/>
        </p:nvGrpSpPr>
        <p:grpSpPr>
          <a:xfrm>
            <a:off x="-646713" y="168696"/>
            <a:ext cx="1034209" cy="1034209"/>
            <a:chOff x="0" y="0"/>
            <a:chExt cx="1913890" cy="1913890"/>
          </a:xfrm>
        </p:grpSpPr>
        <p:sp>
          <p:nvSpPr>
            <p:cNvPr id="7" name="Freeform 7"/>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AD0109"/>
            </a:solidFill>
          </p:spPr>
        </p:sp>
      </p:grpSp>
      <p:sp>
        <p:nvSpPr>
          <p:cNvPr id="8" name="TextBox 8"/>
          <p:cNvSpPr txBox="1"/>
          <p:nvPr/>
        </p:nvSpPr>
        <p:spPr>
          <a:xfrm>
            <a:off x="163745" y="305017"/>
            <a:ext cx="5987907" cy="371897"/>
          </a:xfrm>
          <a:prstGeom prst="rect">
            <a:avLst/>
          </a:prstGeom>
        </p:spPr>
        <p:txBody>
          <a:bodyPr lIns="0" tIns="0" rIns="0" bIns="0" rtlCol="0" anchor="t">
            <a:spAutoFit/>
          </a:bodyPr>
          <a:lstStyle/>
          <a:p>
            <a:pPr algn="ctr">
              <a:lnSpc>
                <a:spcPts val="2891"/>
              </a:lnSpc>
            </a:pPr>
            <a:r>
              <a:rPr lang="en-US" sz="2950">
                <a:solidFill>
                  <a:srgbClr val="FFFFFF"/>
                </a:solidFill>
                <a:latin typeface="Gotham Black"/>
              </a:rPr>
              <a:t>INFORME DE ACTIVIDADES</a:t>
            </a:r>
          </a:p>
        </p:txBody>
      </p:sp>
      <p:sp>
        <p:nvSpPr>
          <p:cNvPr id="9" name="TextBox 9"/>
          <p:cNvSpPr txBox="1"/>
          <p:nvPr/>
        </p:nvSpPr>
        <p:spPr>
          <a:xfrm>
            <a:off x="332738" y="6164007"/>
            <a:ext cx="2304492" cy="332399"/>
          </a:xfrm>
          <a:prstGeom prst="rect">
            <a:avLst/>
          </a:prstGeom>
        </p:spPr>
        <p:txBody>
          <a:bodyPr lIns="0" tIns="0" rIns="0" bIns="0" rtlCol="0" anchor="t">
            <a:spAutoFit/>
          </a:bodyPr>
          <a:lstStyle/>
          <a:p>
            <a:pPr algn="ctr">
              <a:lnSpc>
                <a:spcPts val="2873"/>
              </a:lnSpc>
            </a:pPr>
            <a:r>
              <a:rPr lang="en-US" sz="2052">
                <a:solidFill>
                  <a:srgbClr val="FFFFFF"/>
                </a:solidFill>
                <a:latin typeface="D-DIN Condensed"/>
              </a:rPr>
              <a:t>canacintramorelos.org.mx</a:t>
            </a:r>
          </a:p>
        </p:txBody>
      </p:sp>
      <p:sp>
        <p:nvSpPr>
          <p:cNvPr id="10" name="TextBox 10"/>
          <p:cNvSpPr txBox="1"/>
          <p:nvPr/>
        </p:nvSpPr>
        <p:spPr>
          <a:xfrm>
            <a:off x="332738" y="1701305"/>
            <a:ext cx="6738195" cy="4207242"/>
          </a:xfrm>
          <a:prstGeom prst="rect">
            <a:avLst/>
          </a:prstGeom>
        </p:spPr>
        <p:txBody>
          <a:bodyPr lIns="0" tIns="0" rIns="0" bIns="0" rtlCol="0" anchor="t">
            <a:spAutoFit/>
          </a:bodyPr>
          <a:lstStyle/>
          <a:p>
            <a:pPr>
              <a:lnSpc>
                <a:spcPts val="3703"/>
              </a:lnSpc>
            </a:pPr>
            <a:r>
              <a:rPr lang="en-US" sz="2128">
                <a:solidFill>
                  <a:srgbClr val="FFFFFF"/>
                </a:solidFill>
                <a:latin typeface="D-DIN Condensed"/>
              </a:rPr>
              <a:t>Secretario de Obras Públicas </a:t>
            </a:r>
          </a:p>
          <a:p>
            <a:pPr>
              <a:lnSpc>
                <a:spcPts val="3703"/>
              </a:lnSpc>
            </a:pPr>
            <a:r>
              <a:rPr lang="en-US" sz="2128">
                <a:solidFill>
                  <a:srgbClr val="FFFFFF"/>
                </a:solidFill>
                <a:latin typeface="D-DIN Condensed"/>
              </a:rPr>
              <a:t>Secretario de Gobierno </a:t>
            </a:r>
          </a:p>
          <a:p>
            <a:pPr>
              <a:lnSpc>
                <a:spcPts val="3703"/>
              </a:lnSpc>
            </a:pPr>
            <a:r>
              <a:rPr lang="en-US" sz="2128">
                <a:solidFill>
                  <a:srgbClr val="FFFFFF"/>
                </a:solidFill>
                <a:latin typeface="D-DIN Condensed"/>
              </a:rPr>
              <a:t>Secretaria de Desarrollo Económico y del Trabajo</a:t>
            </a:r>
          </a:p>
          <a:p>
            <a:pPr>
              <a:lnSpc>
                <a:spcPts val="3703"/>
              </a:lnSpc>
            </a:pPr>
            <a:r>
              <a:rPr lang="en-US" sz="2128">
                <a:solidFill>
                  <a:srgbClr val="FFFFFF"/>
                </a:solidFill>
                <a:latin typeface="D-DIN Condensed"/>
              </a:rPr>
              <a:t>Presidente Municipal de Cuernavaca</a:t>
            </a:r>
          </a:p>
          <a:p>
            <a:pPr>
              <a:lnSpc>
                <a:spcPts val="3703"/>
              </a:lnSpc>
            </a:pPr>
            <a:r>
              <a:rPr lang="en-US" sz="2128">
                <a:solidFill>
                  <a:srgbClr val="FFFFFF"/>
                </a:solidFill>
                <a:latin typeface="D-DIN Condensed"/>
              </a:rPr>
              <a:t>Presidenta de la Academía de Ciencias del estado de Morelos</a:t>
            </a:r>
          </a:p>
          <a:p>
            <a:pPr>
              <a:lnSpc>
                <a:spcPts val="3703"/>
              </a:lnSpc>
            </a:pPr>
            <a:r>
              <a:rPr lang="en-US" sz="2128">
                <a:solidFill>
                  <a:srgbClr val="FFFFFF"/>
                </a:solidFill>
                <a:latin typeface="D-DIN Condensed"/>
              </a:rPr>
              <a:t>Presidente del Consejo Coordinador Empresarial (CCE)</a:t>
            </a:r>
          </a:p>
          <a:p>
            <a:pPr>
              <a:lnSpc>
                <a:spcPts val="3703"/>
              </a:lnSpc>
            </a:pPr>
            <a:r>
              <a:rPr lang="en-US" sz="2128">
                <a:solidFill>
                  <a:srgbClr val="FFFFFF"/>
                </a:solidFill>
                <a:latin typeface="D-DIN Condensed"/>
              </a:rPr>
              <a:t>Presidente Cámara Nacional de Comercio (CANACO) </a:t>
            </a:r>
          </a:p>
          <a:p>
            <a:pPr>
              <a:lnSpc>
                <a:spcPts val="3703"/>
              </a:lnSpc>
            </a:pPr>
            <a:r>
              <a:rPr lang="en-US" sz="2128">
                <a:solidFill>
                  <a:srgbClr val="FFFFFF"/>
                </a:solidFill>
                <a:latin typeface="D-DIN Condensed"/>
              </a:rPr>
              <a:t>Presidente de Cámara Mexicana de la Industria de la Construcción (CMIC) </a:t>
            </a:r>
          </a:p>
          <a:p>
            <a:pPr>
              <a:lnSpc>
                <a:spcPts val="3703"/>
              </a:lnSpc>
            </a:pPr>
            <a:r>
              <a:rPr lang="en-US" sz="2128">
                <a:solidFill>
                  <a:srgbClr val="FFFFFF"/>
                </a:solidFill>
                <a:latin typeface="D-DIN Condensed"/>
              </a:rPr>
              <a:t>Directores de Licencias y Mercados de Cuernavaca, Temixco y Jiutepec.</a:t>
            </a:r>
          </a:p>
        </p:txBody>
      </p:sp>
      <p:sp>
        <p:nvSpPr>
          <p:cNvPr id="11" name="TextBox 11"/>
          <p:cNvSpPr txBox="1"/>
          <p:nvPr/>
        </p:nvSpPr>
        <p:spPr>
          <a:xfrm>
            <a:off x="510538" y="627352"/>
            <a:ext cx="6170948" cy="436402"/>
          </a:xfrm>
          <a:prstGeom prst="rect">
            <a:avLst/>
          </a:prstGeom>
        </p:spPr>
        <p:txBody>
          <a:bodyPr lIns="0" tIns="0" rIns="0" bIns="0" rtlCol="0" anchor="t">
            <a:spAutoFit/>
          </a:bodyPr>
          <a:lstStyle/>
          <a:p>
            <a:pPr algn="ctr">
              <a:lnSpc>
                <a:spcPts val="3807"/>
              </a:lnSpc>
              <a:spcBef>
                <a:spcPct val="0"/>
              </a:spcBef>
            </a:pPr>
            <a:r>
              <a:rPr lang="en-US" sz="2719">
                <a:solidFill>
                  <a:srgbClr val="7EB7DE"/>
                </a:solidFill>
                <a:latin typeface="D-DIN Condensed"/>
              </a:rPr>
              <a:t>REUNIONES CON SECRETARIOS y ACTORES POLÍTICOS </a:t>
            </a:r>
          </a:p>
        </p:txBody>
      </p:sp>
      <p:pic>
        <p:nvPicPr>
          <p:cNvPr id="12" name="Picture 12"/>
          <p:cNvPicPr>
            <a:picLocks noChangeAspect="1"/>
          </p:cNvPicPr>
          <p:nvPr/>
        </p:nvPicPr>
        <p:blipFill>
          <a:blip r:embed="rId5"/>
          <a:srcRect/>
          <a:stretch>
            <a:fillRect/>
          </a:stretch>
        </p:blipFill>
        <p:spPr>
          <a:xfrm>
            <a:off x="8056104" y="359431"/>
            <a:ext cx="4135896" cy="866043"/>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3765"/>
        </a:solidFill>
        <a:effectLst/>
      </p:bgPr>
    </p:bg>
    <p:spTree>
      <p:nvGrpSpPr>
        <p:cNvPr id="1" name=""/>
        <p:cNvGrpSpPr/>
        <p:nvPr/>
      </p:nvGrpSpPr>
      <p:grpSpPr>
        <a:xfrm>
          <a:off x="0" y="0"/>
          <a:ext cx="0" cy="0"/>
          <a:chOff x="0" y="0"/>
          <a:chExt cx="0" cy="0"/>
        </a:xfrm>
      </p:grpSpPr>
      <p:grpSp>
        <p:nvGrpSpPr>
          <p:cNvPr id="2" name="Group 2"/>
          <p:cNvGrpSpPr/>
          <p:nvPr/>
        </p:nvGrpSpPr>
        <p:grpSpPr>
          <a:xfrm>
            <a:off x="7351615" y="-252663"/>
            <a:ext cx="4518208" cy="7219407"/>
            <a:chOff x="0" y="0"/>
            <a:chExt cx="9036416" cy="14438814"/>
          </a:xfrm>
        </p:grpSpPr>
        <p:pic>
          <p:nvPicPr>
            <p:cNvPr id="3" name="Picture 3"/>
            <p:cNvPicPr>
              <a:picLocks noChangeAspect="1"/>
            </p:cNvPicPr>
            <p:nvPr/>
          </p:nvPicPr>
          <p:blipFill>
            <a:blip r:embed="rId2"/>
            <a:srcRect l="16681" r="41582"/>
            <a:stretch>
              <a:fillRect/>
            </a:stretch>
          </p:blipFill>
          <p:spPr>
            <a:xfrm>
              <a:off x="0" y="0"/>
              <a:ext cx="9036416" cy="14438814"/>
            </a:xfrm>
            <a:prstGeom prst="rect">
              <a:avLst/>
            </a:prstGeom>
          </p:spPr>
        </p:pic>
      </p:grpSp>
      <p:pic>
        <p:nvPicPr>
          <p:cNvPr id="4" name="Picture 4"/>
          <p:cNvPicPr>
            <a:picLocks noChangeAspect="1"/>
          </p:cNvPicPr>
          <p:nvPr/>
        </p:nvPicPr>
        <p:blipFill>
          <a:blip r:embed="rId3"/>
          <a:srcRect/>
          <a:stretch>
            <a:fillRect/>
          </a:stretch>
        </p:blipFill>
        <p:spPr>
          <a:xfrm>
            <a:off x="7002299" y="1752595"/>
            <a:ext cx="6096287" cy="5860055"/>
          </a:xfrm>
          <a:prstGeom prst="rect">
            <a:avLst/>
          </a:prstGeom>
        </p:spPr>
      </p:pic>
      <p:pic>
        <p:nvPicPr>
          <p:cNvPr id="5" name="Picture 5"/>
          <p:cNvPicPr>
            <a:picLocks noChangeAspect="1"/>
          </p:cNvPicPr>
          <p:nvPr/>
        </p:nvPicPr>
        <p:blipFill>
          <a:blip r:embed="rId4"/>
          <a:srcRect l="149" r="149"/>
          <a:stretch>
            <a:fillRect/>
          </a:stretch>
        </p:blipFill>
        <p:spPr>
          <a:xfrm>
            <a:off x="3326691" y="6048397"/>
            <a:ext cx="3204795" cy="671004"/>
          </a:xfrm>
          <a:prstGeom prst="rect">
            <a:avLst/>
          </a:prstGeom>
        </p:spPr>
      </p:pic>
      <p:grpSp>
        <p:nvGrpSpPr>
          <p:cNvPr id="6" name="Group 6"/>
          <p:cNvGrpSpPr/>
          <p:nvPr/>
        </p:nvGrpSpPr>
        <p:grpSpPr>
          <a:xfrm>
            <a:off x="-646713" y="168696"/>
            <a:ext cx="1034209" cy="1034209"/>
            <a:chOff x="0" y="0"/>
            <a:chExt cx="1913890" cy="1913890"/>
          </a:xfrm>
        </p:grpSpPr>
        <p:sp>
          <p:nvSpPr>
            <p:cNvPr id="7" name="Freeform 7"/>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AD0109"/>
            </a:solidFill>
          </p:spPr>
        </p:sp>
      </p:grpSp>
      <p:sp>
        <p:nvSpPr>
          <p:cNvPr id="8" name="TextBox 8"/>
          <p:cNvSpPr txBox="1"/>
          <p:nvPr/>
        </p:nvSpPr>
        <p:spPr>
          <a:xfrm>
            <a:off x="195495" y="274565"/>
            <a:ext cx="5987907" cy="371897"/>
          </a:xfrm>
          <a:prstGeom prst="rect">
            <a:avLst/>
          </a:prstGeom>
        </p:spPr>
        <p:txBody>
          <a:bodyPr lIns="0" tIns="0" rIns="0" bIns="0" rtlCol="0" anchor="t">
            <a:spAutoFit/>
          </a:bodyPr>
          <a:lstStyle/>
          <a:p>
            <a:pPr algn="ctr">
              <a:lnSpc>
                <a:spcPts val="2891"/>
              </a:lnSpc>
            </a:pPr>
            <a:r>
              <a:rPr lang="en-US" sz="2950">
                <a:solidFill>
                  <a:srgbClr val="FFFFFF"/>
                </a:solidFill>
                <a:latin typeface="Gotham Black"/>
              </a:rPr>
              <a:t>INFORME DE ACTIVIDADES</a:t>
            </a:r>
          </a:p>
        </p:txBody>
      </p:sp>
      <p:sp>
        <p:nvSpPr>
          <p:cNvPr id="9" name="TextBox 9"/>
          <p:cNvSpPr txBox="1"/>
          <p:nvPr/>
        </p:nvSpPr>
        <p:spPr>
          <a:xfrm>
            <a:off x="332738" y="6164007"/>
            <a:ext cx="2304492" cy="332399"/>
          </a:xfrm>
          <a:prstGeom prst="rect">
            <a:avLst/>
          </a:prstGeom>
        </p:spPr>
        <p:txBody>
          <a:bodyPr lIns="0" tIns="0" rIns="0" bIns="0" rtlCol="0" anchor="t">
            <a:spAutoFit/>
          </a:bodyPr>
          <a:lstStyle/>
          <a:p>
            <a:pPr algn="ctr">
              <a:lnSpc>
                <a:spcPts val="2873"/>
              </a:lnSpc>
            </a:pPr>
            <a:r>
              <a:rPr lang="en-US" sz="2052">
                <a:solidFill>
                  <a:srgbClr val="FFFFFF"/>
                </a:solidFill>
                <a:latin typeface="D-DIN Condensed"/>
              </a:rPr>
              <a:t>canacintramorelos.org.mx</a:t>
            </a:r>
          </a:p>
        </p:txBody>
      </p:sp>
      <p:sp>
        <p:nvSpPr>
          <p:cNvPr id="10" name="TextBox 10"/>
          <p:cNvSpPr txBox="1"/>
          <p:nvPr/>
        </p:nvSpPr>
        <p:spPr>
          <a:xfrm>
            <a:off x="387496" y="1861650"/>
            <a:ext cx="6429885" cy="2821285"/>
          </a:xfrm>
          <a:prstGeom prst="rect">
            <a:avLst/>
          </a:prstGeom>
        </p:spPr>
        <p:txBody>
          <a:bodyPr lIns="0" tIns="0" rIns="0" bIns="0" rtlCol="0" anchor="t">
            <a:spAutoFit/>
          </a:bodyPr>
          <a:lstStyle/>
          <a:p>
            <a:pPr algn="just">
              <a:lnSpc>
                <a:spcPts val="2238"/>
              </a:lnSpc>
            </a:pPr>
            <a:r>
              <a:rPr lang="en-US" sz="2194">
                <a:solidFill>
                  <a:srgbClr val="FFFFFF"/>
                </a:solidFill>
                <a:latin typeface="D-DIN Condensed"/>
              </a:rPr>
              <a:t>Asistencia a los Comité de CCYTEM, FONDO MORELOS, FIDECOMP y FIFODEPI </a:t>
            </a:r>
          </a:p>
          <a:p>
            <a:pPr algn="just">
              <a:lnSpc>
                <a:spcPts val="2238"/>
              </a:lnSpc>
            </a:pPr>
            <a:endParaRPr lang="en-US" sz="2194">
              <a:solidFill>
                <a:srgbClr val="FFFFFF"/>
              </a:solidFill>
              <a:latin typeface="D-DIN Condensed"/>
            </a:endParaRPr>
          </a:p>
          <a:p>
            <a:pPr algn="just">
              <a:lnSpc>
                <a:spcPts val="2238"/>
              </a:lnSpc>
            </a:pPr>
            <a:r>
              <a:rPr lang="en-US" sz="2194">
                <a:solidFill>
                  <a:srgbClr val="FFFFFF"/>
                </a:solidFill>
                <a:latin typeface="D-DIN Condensed"/>
              </a:rPr>
              <a:t>Reuniones con los Consejos  de</a:t>
            </a:r>
          </a:p>
          <a:p>
            <a:pPr algn="just">
              <a:lnSpc>
                <a:spcPts val="2238"/>
              </a:lnSpc>
            </a:pPr>
            <a:r>
              <a:rPr lang="en-US" sz="2194">
                <a:solidFill>
                  <a:srgbClr val="FFFFFF"/>
                </a:solidFill>
                <a:latin typeface="D-DIN Condensed"/>
              </a:rPr>
              <a:t>VInculación del IMSS, INFONAVIT, NAFIN, UTEZ, CECYTE. </a:t>
            </a:r>
          </a:p>
          <a:p>
            <a:pPr algn="just">
              <a:lnSpc>
                <a:spcPts val="2238"/>
              </a:lnSpc>
            </a:pPr>
            <a:endParaRPr lang="en-US" sz="2194">
              <a:solidFill>
                <a:srgbClr val="FFFFFF"/>
              </a:solidFill>
              <a:latin typeface="D-DIN Condensed"/>
            </a:endParaRPr>
          </a:p>
          <a:p>
            <a:pPr algn="just">
              <a:lnSpc>
                <a:spcPts val="2238"/>
              </a:lnSpc>
            </a:pPr>
            <a:r>
              <a:rPr lang="en-US" sz="2194">
                <a:solidFill>
                  <a:srgbClr val="FFFFFF"/>
                </a:solidFill>
                <a:latin typeface="D-DIN Condensed"/>
              </a:rPr>
              <a:t>Quedan pendientes CFE y SAT que con motivo de la pandemia y la falta de</a:t>
            </a:r>
          </a:p>
          <a:p>
            <a:pPr algn="just">
              <a:lnSpc>
                <a:spcPts val="2238"/>
              </a:lnSpc>
            </a:pPr>
            <a:r>
              <a:rPr lang="en-US" sz="2194">
                <a:solidFill>
                  <a:srgbClr val="FFFFFF"/>
                </a:solidFill>
                <a:latin typeface="D-DIN Condensed"/>
              </a:rPr>
              <a:t>poderes en ese tiempo no se pudo hacer el cambio.</a:t>
            </a:r>
          </a:p>
          <a:p>
            <a:pPr algn="just">
              <a:lnSpc>
                <a:spcPts val="2238"/>
              </a:lnSpc>
            </a:pPr>
            <a:r>
              <a:rPr lang="en-US" sz="2194">
                <a:solidFill>
                  <a:srgbClr val="FFFFFF"/>
                </a:solidFill>
                <a:latin typeface="D-DIN Condensed"/>
              </a:rPr>
              <a:t> </a:t>
            </a:r>
          </a:p>
        </p:txBody>
      </p:sp>
      <p:sp>
        <p:nvSpPr>
          <p:cNvPr id="11" name="TextBox 11"/>
          <p:cNvSpPr txBox="1"/>
          <p:nvPr/>
        </p:nvSpPr>
        <p:spPr>
          <a:xfrm>
            <a:off x="590696" y="596900"/>
            <a:ext cx="4659430" cy="436402"/>
          </a:xfrm>
          <a:prstGeom prst="rect">
            <a:avLst/>
          </a:prstGeom>
        </p:spPr>
        <p:txBody>
          <a:bodyPr lIns="0" tIns="0" rIns="0" bIns="0" rtlCol="0" anchor="t">
            <a:spAutoFit/>
          </a:bodyPr>
          <a:lstStyle/>
          <a:p>
            <a:pPr algn="ctr">
              <a:lnSpc>
                <a:spcPts val="3807"/>
              </a:lnSpc>
              <a:spcBef>
                <a:spcPct val="0"/>
              </a:spcBef>
            </a:pPr>
            <a:r>
              <a:rPr lang="en-US" sz="2719">
                <a:solidFill>
                  <a:srgbClr val="7EB7DE"/>
                </a:solidFill>
                <a:latin typeface="D-DIN Condensed"/>
              </a:rPr>
              <a:t>VINCULACIÓN CON OTROS ORGANISMOS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3765"/>
        </a:solidFill>
        <a:effectLst/>
      </p:bgPr>
    </p:bg>
    <p:spTree>
      <p:nvGrpSpPr>
        <p:cNvPr id="1" name=""/>
        <p:cNvGrpSpPr/>
        <p:nvPr/>
      </p:nvGrpSpPr>
      <p:grpSpPr>
        <a:xfrm>
          <a:off x="0" y="0"/>
          <a:ext cx="0" cy="0"/>
          <a:chOff x="0" y="0"/>
          <a:chExt cx="0" cy="0"/>
        </a:xfrm>
      </p:grpSpPr>
      <p:grpSp>
        <p:nvGrpSpPr>
          <p:cNvPr id="2" name="Group 2"/>
          <p:cNvGrpSpPr/>
          <p:nvPr/>
        </p:nvGrpSpPr>
        <p:grpSpPr>
          <a:xfrm>
            <a:off x="7351615" y="-252663"/>
            <a:ext cx="4518208" cy="7219407"/>
            <a:chOff x="0" y="0"/>
            <a:chExt cx="9036416" cy="14438814"/>
          </a:xfrm>
        </p:grpSpPr>
        <p:pic>
          <p:nvPicPr>
            <p:cNvPr id="3" name="Picture 3"/>
            <p:cNvPicPr>
              <a:picLocks noChangeAspect="1"/>
            </p:cNvPicPr>
            <p:nvPr/>
          </p:nvPicPr>
          <p:blipFill>
            <a:blip r:embed="rId2"/>
            <a:srcRect l="30780" r="27496"/>
            <a:stretch>
              <a:fillRect/>
            </a:stretch>
          </p:blipFill>
          <p:spPr>
            <a:xfrm>
              <a:off x="0" y="0"/>
              <a:ext cx="9036416" cy="14438814"/>
            </a:xfrm>
            <a:prstGeom prst="rect">
              <a:avLst/>
            </a:prstGeom>
          </p:spPr>
        </p:pic>
      </p:grpSp>
      <p:pic>
        <p:nvPicPr>
          <p:cNvPr id="4" name="Picture 4"/>
          <p:cNvPicPr>
            <a:picLocks noChangeAspect="1"/>
          </p:cNvPicPr>
          <p:nvPr/>
        </p:nvPicPr>
        <p:blipFill>
          <a:blip r:embed="rId3"/>
          <a:srcRect/>
          <a:stretch>
            <a:fillRect/>
          </a:stretch>
        </p:blipFill>
        <p:spPr>
          <a:xfrm>
            <a:off x="7002299" y="1752595"/>
            <a:ext cx="6096287" cy="5860055"/>
          </a:xfrm>
          <a:prstGeom prst="rect">
            <a:avLst/>
          </a:prstGeom>
        </p:spPr>
      </p:pic>
      <p:grpSp>
        <p:nvGrpSpPr>
          <p:cNvPr id="5" name="Group 5"/>
          <p:cNvGrpSpPr/>
          <p:nvPr/>
        </p:nvGrpSpPr>
        <p:grpSpPr>
          <a:xfrm>
            <a:off x="-646713" y="168696"/>
            <a:ext cx="1034209" cy="1034209"/>
            <a:chOff x="0" y="0"/>
            <a:chExt cx="1913890" cy="1913890"/>
          </a:xfrm>
        </p:grpSpPr>
        <p:sp>
          <p:nvSpPr>
            <p:cNvPr id="6" name="Freeform 6"/>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AD0109"/>
            </a:solidFill>
          </p:spPr>
        </p:sp>
      </p:grpSp>
      <p:sp>
        <p:nvSpPr>
          <p:cNvPr id="7" name="TextBox 7"/>
          <p:cNvSpPr txBox="1"/>
          <p:nvPr/>
        </p:nvSpPr>
        <p:spPr>
          <a:xfrm>
            <a:off x="195495" y="359533"/>
            <a:ext cx="5987907" cy="371897"/>
          </a:xfrm>
          <a:prstGeom prst="rect">
            <a:avLst/>
          </a:prstGeom>
        </p:spPr>
        <p:txBody>
          <a:bodyPr lIns="0" tIns="0" rIns="0" bIns="0" rtlCol="0" anchor="t">
            <a:spAutoFit/>
          </a:bodyPr>
          <a:lstStyle/>
          <a:p>
            <a:pPr algn="ctr">
              <a:lnSpc>
                <a:spcPts val="2891"/>
              </a:lnSpc>
            </a:pPr>
            <a:r>
              <a:rPr lang="en-US" sz="2950">
                <a:solidFill>
                  <a:srgbClr val="FFFFFF"/>
                </a:solidFill>
                <a:latin typeface="Gotham Black"/>
              </a:rPr>
              <a:t>INFORME DE ACTIVIDADES</a:t>
            </a:r>
          </a:p>
        </p:txBody>
      </p:sp>
      <p:sp>
        <p:nvSpPr>
          <p:cNvPr id="8" name="TextBox 8"/>
          <p:cNvSpPr txBox="1"/>
          <p:nvPr/>
        </p:nvSpPr>
        <p:spPr>
          <a:xfrm>
            <a:off x="387496" y="1451467"/>
            <a:ext cx="6614803" cy="5360442"/>
          </a:xfrm>
          <a:prstGeom prst="rect">
            <a:avLst/>
          </a:prstGeom>
        </p:spPr>
        <p:txBody>
          <a:bodyPr lIns="0" tIns="0" rIns="0" bIns="0" rtlCol="0" anchor="t">
            <a:spAutoFit/>
          </a:bodyPr>
          <a:lstStyle/>
          <a:p>
            <a:pPr algn="just">
              <a:lnSpc>
                <a:spcPts val="2238"/>
              </a:lnSpc>
            </a:pPr>
            <a:r>
              <a:rPr lang="en-US" sz="2194">
                <a:solidFill>
                  <a:srgbClr val="FFFFFF"/>
                </a:solidFill>
                <a:latin typeface="D-DIN Condensed"/>
              </a:rPr>
              <a:t>El 23 de marzo atendiendo la Jornada de Sana Distancia se cerraron oficinas para hacer home office y atendiendo al semáforo naranja el 13 de julio se elaboraron horarios escalonados y reducidos  para el personal. </a:t>
            </a:r>
          </a:p>
          <a:p>
            <a:pPr algn="just">
              <a:lnSpc>
                <a:spcPts val="2238"/>
              </a:lnSpc>
            </a:pPr>
            <a:endParaRPr lang="en-US" sz="2194">
              <a:solidFill>
                <a:srgbClr val="FFFFFF"/>
              </a:solidFill>
              <a:latin typeface="D-DIN Condensed"/>
            </a:endParaRPr>
          </a:p>
          <a:p>
            <a:pPr algn="just">
              <a:lnSpc>
                <a:spcPts val="2238"/>
              </a:lnSpc>
            </a:pPr>
            <a:r>
              <a:rPr lang="en-US" sz="2194">
                <a:solidFill>
                  <a:srgbClr val="FFFFFF"/>
                </a:solidFill>
                <a:latin typeface="D-DIN Condensed"/>
              </a:rPr>
              <a:t>Se realizó encuesta para análisis de como se atenderia y el impacto</a:t>
            </a:r>
          </a:p>
          <a:p>
            <a:pPr algn="just">
              <a:lnSpc>
                <a:spcPts val="2238"/>
              </a:lnSpc>
            </a:pPr>
            <a:r>
              <a:rPr lang="en-US" sz="2194">
                <a:solidFill>
                  <a:srgbClr val="FFFFFF"/>
                </a:solidFill>
                <a:latin typeface="D-DIN Condensed"/>
              </a:rPr>
              <a:t>de la pandemia por parte de nuestros afiliados </a:t>
            </a:r>
          </a:p>
          <a:p>
            <a:pPr algn="just">
              <a:lnSpc>
                <a:spcPts val="2238"/>
              </a:lnSpc>
            </a:pPr>
            <a:endParaRPr lang="en-US" sz="2194">
              <a:solidFill>
                <a:srgbClr val="FFFFFF"/>
              </a:solidFill>
              <a:latin typeface="D-DIN Condensed"/>
            </a:endParaRPr>
          </a:p>
          <a:p>
            <a:pPr algn="just">
              <a:lnSpc>
                <a:spcPts val="2238"/>
              </a:lnSpc>
            </a:pPr>
            <a:endParaRPr lang="en-US" sz="2194">
              <a:solidFill>
                <a:srgbClr val="FFFFFF"/>
              </a:solidFill>
              <a:latin typeface="D-DIN Condensed"/>
            </a:endParaRPr>
          </a:p>
          <a:p>
            <a:pPr algn="just">
              <a:lnSpc>
                <a:spcPts val="2238"/>
              </a:lnSpc>
            </a:pPr>
            <a:r>
              <a:rPr lang="en-US" sz="2194">
                <a:solidFill>
                  <a:srgbClr val="FFFFFF"/>
                </a:solidFill>
                <a:latin typeface="D-DIN Condensed"/>
              </a:rPr>
              <a:t>En coordinacion con el CCE planteamos estrategias a Gobierno estatal para el NO cierre de empresas.  </a:t>
            </a:r>
          </a:p>
          <a:p>
            <a:pPr algn="just">
              <a:lnSpc>
                <a:spcPts val="2238"/>
              </a:lnSpc>
            </a:pPr>
            <a:endParaRPr lang="en-US" sz="2194">
              <a:solidFill>
                <a:srgbClr val="FFFFFF"/>
              </a:solidFill>
              <a:latin typeface="D-DIN Condensed"/>
            </a:endParaRPr>
          </a:p>
          <a:p>
            <a:pPr algn="just">
              <a:lnSpc>
                <a:spcPts val="2238"/>
              </a:lnSpc>
            </a:pPr>
            <a:r>
              <a:rPr lang="en-US" sz="2194">
                <a:solidFill>
                  <a:srgbClr val="FFFFFF"/>
                </a:solidFill>
                <a:latin typeface="D-DIN Condensed"/>
              </a:rPr>
              <a:t>Planteamos posicionamientos firmes a traves de comunicados para el no cierre de Mipymes  a traves de un “Plan Emergente para la protección del empleo”.</a:t>
            </a:r>
          </a:p>
          <a:p>
            <a:pPr algn="just">
              <a:lnSpc>
                <a:spcPts val="2238"/>
              </a:lnSpc>
            </a:pPr>
            <a:endParaRPr lang="en-US" sz="2194">
              <a:solidFill>
                <a:srgbClr val="FFFFFF"/>
              </a:solidFill>
              <a:latin typeface="D-DIN Condensed"/>
            </a:endParaRPr>
          </a:p>
          <a:p>
            <a:pPr algn="just">
              <a:lnSpc>
                <a:spcPts val="2238"/>
              </a:lnSpc>
            </a:pPr>
            <a:r>
              <a:rPr lang="en-US" sz="2194">
                <a:solidFill>
                  <a:srgbClr val="FFFFFF"/>
                </a:solidFill>
                <a:latin typeface="D-DIN Condensed"/>
              </a:rPr>
              <a:t>Posicionamiento Pacto por Morelos. Coadyuvamos en el establecimiento Mesas de Trabajo con objetivos y lineas de acción.</a:t>
            </a:r>
          </a:p>
          <a:p>
            <a:pPr algn="just">
              <a:lnSpc>
                <a:spcPts val="2238"/>
              </a:lnSpc>
            </a:pPr>
            <a:r>
              <a:rPr lang="en-US" sz="2194">
                <a:solidFill>
                  <a:srgbClr val="FFFFFF"/>
                </a:solidFill>
                <a:latin typeface="D-DIN Condensed"/>
              </a:rPr>
              <a:t> </a:t>
            </a:r>
          </a:p>
        </p:txBody>
      </p:sp>
      <p:sp>
        <p:nvSpPr>
          <p:cNvPr id="9" name="TextBox 9"/>
          <p:cNvSpPr txBox="1"/>
          <p:nvPr/>
        </p:nvSpPr>
        <p:spPr>
          <a:xfrm>
            <a:off x="564473" y="703552"/>
            <a:ext cx="3809883" cy="436402"/>
          </a:xfrm>
          <a:prstGeom prst="rect">
            <a:avLst/>
          </a:prstGeom>
        </p:spPr>
        <p:txBody>
          <a:bodyPr lIns="0" tIns="0" rIns="0" bIns="0" rtlCol="0" anchor="t">
            <a:spAutoFit/>
          </a:bodyPr>
          <a:lstStyle/>
          <a:p>
            <a:pPr algn="ctr">
              <a:lnSpc>
                <a:spcPts val="3807"/>
              </a:lnSpc>
              <a:spcBef>
                <a:spcPct val="0"/>
              </a:spcBef>
            </a:pPr>
            <a:r>
              <a:rPr lang="en-US" sz="2719">
                <a:solidFill>
                  <a:srgbClr val="7EB7DE"/>
                </a:solidFill>
                <a:latin typeface="D-DIN Condensed"/>
              </a:rPr>
              <a:t>DURANTE CIERRE POR PANDEMIA</a:t>
            </a:r>
          </a:p>
        </p:txBody>
      </p:sp>
      <p:pic>
        <p:nvPicPr>
          <p:cNvPr id="10" name="Picture 10"/>
          <p:cNvPicPr>
            <a:picLocks noChangeAspect="1"/>
          </p:cNvPicPr>
          <p:nvPr/>
        </p:nvPicPr>
        <p:blipFill>
          <a:blip r:embed="rId4"/>
          <a:srcRect/>
          <a:stretch>
            <a:fillRect/>
          </a:stretch>
        </p:blipFill>
        <p:spPr>
          <a:xfrm>
            <a:off x="8056104" y="359431"/>
            <a:ext cx="4135896" cy="866043"/>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3765"/>
        </a:solidFill>
        <a:effectLst/>
      </p:bgPr>
    </p:bg>
    <p:spTree>
      <p:nvGrpSpPr>
        <p:cNvPr id="1" name=""/>
        <p:cNvGrpSpPr/>
        <p:nvPr/>
      </p:nvGrpSpPr>
      <p:grpSpPr>
        <a:xfrm>
          <a:off x="0" y="0"/>
          <a:ext cx="0" cy="0"/>
          <a:chOff x="0" y="0"/>
          <a:chExt cx="0" cy="0"/>
        </a:xfrm>
      </p:grpSpPr>
      <p:grpSp>
        <p:nvGrpSpPr>
          <p:cNvPr id="2" name="Group 2"/>
          <p:cNvGrpSpPr/>
          <p:nvPr/>
        </p:nvGrpSpPr>
        <p:grpSpPr>
          <a:xfrm>
            <a:off x="7351615" y="-252663"/>
            <a:ext cx="4518208" cy="7219407"/>
            <a:chOff x="0" y="0"/>
            <a:chExt cx="9036416" cy="14438814"/>
          </a:xfrm>
        </p:grpSpPr>
        <p:pic>
          <p:nvPicPr>
            <p:cNvPr id="3" name="Picture 3"/>
            <p:cNvPicPr>
              <a:picLocks noChangeAspect="1"/>
            </p:cNvPicPr>
            <p:nvPr/>
          </p:nvPicPr>
          <p:blipFill>
            <a:blip r:embed="rId2"/>
            <a:srcRect l="30780" r="27496"/>
            <a:stretch>
              <a:fillRect/>
            </a:stretch>
          </p:blipFill>
          <p:spPr>
            <a:xfrm>
              <a:off x="0" y="0"/>
              <a:ext cx="9036416" cy="14438814"/>
            </a:xfrm>
            <a:prstGeom prst="rect">
              <a:avLst/>
            </a:prstGeom>
          </p:spPr>
        </p:pic>
      </p:grpSp>
      <p:pic>
        <p:nvPicPr>
          <p:cNvPr id="4" name="Picture 4"/>
          <p:cNvPicPr>
            <a:picLocks noChangeAspect="1"/>
          </p:cNvPicPr>
          <p:nvPr/>
        </p:nvPicPr>
        <p:blipFill>
          <a:blip r:embed="rId3"/>
          <a:srcRect/>
          <a:stretch>
            <a:fillRect/>
          </a:stretch>
        </p:blipFill>
        <p:spPr>
          <a:xfrm>
            <a:off x="7002299" y="1752595"/>
            <a:ext cx="6096287" cy="5860055"/>
          </a:xfrm>
          <a:prstGeom prst="rect">
            <a:avLst/>
          </a:prstGeom>
        </p:spPr>
      </p:pic>
      <p:grpSp>
        <p:nvGrpSpPr>
          <p:cNvPr id="5" name="Group 5"/>
          <p:cNvGrpSpPr/>
          <p:nvPr/>
        </p:nvGrpSpPr>
        <p:grpSpPr>
          <a:xfrm>
            <a:off x="-646713" y="168696"/>
            <a:ext cx="1034209" cy="1034209"/>
            <a:chOff x="0" y="0"/>
            <a:chExt cx="1913890" cy="1913890"/>
          </a:xfrm>
        </p:grpSpPr>
        <p:sp>
          <p:nvSpPr>
            <p:cNvPr id="6" name="Freeform 6"/>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AD0109"/>
            </a:solidFill>
          </p:spPr>
        </p:sp>
      </p:grpSp>
      <p:sp>
        <p:nvSpPr>
          <p:cNvPr id="7" name="TextBox 7"/>
          <p:cNvSpPr txBox="1"/>
          <p:nvPr/>
        </p:nvSpPr>
        <p:spPr>
          <a:xfrm>
            <a:off x="195495" y="359533"/>
            <a:ext cx="5987907" cy="371897"/>
          </a:xfrm>
          <a:prstGeom prst="rect">
            <a:avLst/>
          </a:prstGeom>
        </p:spPr>
        <p:txBody>
          <a:bodyPr lIns="0" tIns="0" rIns="0" bIns="0" rtlCol="0" anchor="t">
            <a:spAutoFit/>
          </a:bodyPr>
          <a:lstStyle/>
          <a:p>
            <a:pPr algn="ctr">
              <a:lnSpc>
                <a:spcPts val="2891"/>
              </a:lnSpc>
            </a:pPr>
            <a:r>
              <a:rPr lang="en-US" sz="2950">
                <a:solidFill>
                  <a:srgbClr val="FFFFFF"/>
                </a:solidFill>
                <a:latin typeface="Gotham Black"/>
              </a:rPr>
              <a:t>INFORME DE ACTIVIDADES</a:t>
            </a:r>
          </a:p>
        </p:txBody>
      </p:sp>
      <p:sp>
        <p:nvSpPr>
          <p:cNvPr id="8" name="TextBox 8"/>
          <p:cNvSpPr txBox="1"/>
          <p:nvPr/>
        </p:nvSpPr>
        <p:spPr>
          <a:xfrm>
            <a:off x="387496" y="2092080"/>
            <a:ext cx="6614803" cy="2539157"/>
          </a:xfrm>
          <a:prstGeom prst="rect">
            <a:avLst/>
          </a:prstGeom>
        </p:spPr>
        <p:txBody>
          <a:bodyPr lIns="0" tIns="0" rIns="0" bIns="0" rtlCol="0" anchor="t">
            <a:spAutoFit/>
          </a:bodyPr>
          <a:lstStyle/>
          <a:p>
            <a:pPr algn="just">
              <a:lnSpc>
                <a:spcPts val="2238"/>
              </a:lnSpc>
            </a:pPr>
            <a:r>
              <a:rPr lang="en-US" sz="2194">
                <a:solidFill>
                  <a:srgbClr val="FFFFFF"/>
                </a:solidFill>
                <a:latin typeface="D-DIN Condensed"/>
              </a:rPr>
              <a:t>Participamos del Decálogo:</a:t>
            </a:r>
          </a:p>
          <a:p>
            <a:pPr algn="just">
              <a:lnSpc>
                <a:spcPts val="2238"/>
              </a:lnSpc>
            </a:pPr>
            <a:endParaRPr lang="en-US" sz="2194">
              <a:solidFill>
                <a:srgbClr val="FFFFFF"/>
              </a:solidFill>
              <a:latin typeface="D-DIN Condensed"/>
            </a:endParaRPr>
          </a:p>
          <a:p>
            <a:pPr algn="just">
              <a:lnSpc>
                <a:spcPts val="2238"/>
              </a:lnSpc>
            </a:pPr>
            <a:r>
              <a:rPr lang="en-US" sz="2194">
                <a:solidFill>
                  <a:srgbClr val="FFFFFF"/>
                </a:solidFill>
                <a:latin typeface="D-DIN Condensed"/>
              </a:rPr>
              <a:t>Propuestas de mantener la Actividad y Estabilidad Económica, las fuentes de Trabajo y el empleo ante la Contingencia por el Covid-19.</a:t>
            </a:r>
          </a:p>
          <a:p>
            <a:pPr algn="just">
              <a:lnSpc>
                <a:spcPts val="2238"/>
              </a:lnSpc>
            </a:pPr>
            <a:endParaRPr lang="en-US" sz="2194">
              <a:solidFill>
                <a:srgbClr val="FFFFFF"/>
              </a:solidFill>
              <a:latin typeface="D-DIN Condensed"/>
            </a:endParaRPr>
          </a:p>
          <a:p>
            <a:pPr algn="just">
              <a:lnSpc>
                <a:spcPts val="2238"/>
              </a:lnSpc>
            </a:pPr>
            <a:r>
              <a:rPr lang="en-US" sz="2194">
                <a:solidFill>
                  <a:srgbClr val="FFFFFF"/>
                </a:solidFill>
                <a:latin typeface="D-DIN Condensed"/>
              </a:rPr>
              <a:t>En el mes de abril hicimos un comunicado especial deslindándonos de las declaraciones del Ex Presidente Jorge Antonio Salvador Mátar Vargas.</a:t>
            </a:r>
          </a:p>
          <a:p>
            <a:pPr algn="just">
              <a:lnSpc>
                <a:spcPts val="2238"/>
              </a:lnSpc>
            </a:pPr>
            <a:r>
              <a:rPr lang="en-US" sz="2194">
                <a:solidFill>
                  <a:srgbClr val="FFFFFF"/>
                </a:solidFill>
                <a:latin typeface="D-DIN Condensed"/>
              </a:rPr>
              <a:t> </a:t>
            </a:r>
          </a:p>
        </p:txBody>
      </p:sp>
      <p:sp>
        <p:nvSpPr>
          <p:cNvPr id="9" name="TextBox 9"/>
          <p:cNvSpPr txBox="1"/>
          <p:nvPr/>
        </p:nvSpPr>
        <p:spPr>
          <a:xfrm>
            <a:off x="564473" y="703552"/>
            <a:ext cx="3809883" cy="436402"/>
          </a:xfrm>
          <a:prstGeom prst="rect">
            <a:avLst/>
          </a:prstGeom>
        </p:spPr>
        <p:txBody>
          <a:bodyPr lIns="0" tIns="0" rIns="0" bIns="0" rtlCol="0" anchor="t">
            <a:spAutoFit/>
          </a:bodyPr>
          <a:lstStyle/>
          <a:p>
            <a:pPr algn="ctr">
              <a:lnSpc>
                <a:spcPts val="3807"/>
              </a:lnSpc>
              <a:spcBef>
                <a:spcPct val="0"/>
              </a:spcBef>
            </a:pPr>
            <a:r>
              <a:rPr lang="en-US" sz="2719">
                <a:solidFill>
                  <a:srgbClr val="7EB7DE"/>
                </a:solidFill>
                <a:latin typeface="D-DIN Condensed"/>
              </a:rPr>
              <a:t>DURANTE CIERRE POR PANDEMIA</a:t>
            </a:r>
          </a:p>
        </p:txBody>
      </p:sp>
      <p:pic>
        <p:nvPicPr>
          <p:cNvPr id="10" name="Picture 10"/>
          <p:cNvPicPr>
            <a:picLocks noChangeAspect="1"/>
          </p:cNvPicPr>
          <p:nvPr/>
        </p:nvPicPr>
        <p:blipFill>
          <a:blip r:embed="rId4"/>
          <a:srcRect l="149" r="149"/>
          <a:stretch>
            <a:fillRect/>
          </a:stretch>
        </p:blipFill>
        <p:spPr>
          <a:xfrm>
            <a:off x="3326691" y="6048397"/>
            <a:ext cx="3204795" cy="671004"/>
          </a:xfrm>
          <a:prstGeom prst="rect">
            <a:avLst/>
          </a:prstGeom>
        </p:spPr>
      </p:pic>
      <p:sp>
        <p:nvSpPr>
          <p:cNvPr id="11" name="TextBox 11"/>
          <p:cNvSpPr txBox="1"/>
          <p:nvPr/>
        </p:nvSpPr>
        <p:spPr>
          <a:xfrm>
            <a:off x="332738" y="6164007"/>
            <a:ext cx="2304492" cy="332399"/>
          </a:xfrm>
          <a:prstGeom prst="rect">
            <a:avLst/>
          </a:prstGeom>
        </p:spPr>
        <p:txBody>
          <a:bodyPr lIns="0" tIns="0" rIns="0" bIns="0" rtlCol="0" anchor="t">
            <a:spAutoFit/>
          </a:bodyPr>
          <a:lstStyle/>
          <a:p>
            <a:pPr algn="ctr">
              <a:lnSpc>
                <a:spcPts val="2873"/>
              </a:lnSpc>
            </a:pPr>
            <a:r>
              <a:rPr lang="en-US" sz="2052">
                <a:solidFill>
                  <a:srgbClr val="FFFFFF"/>
                </a:solidFill>
                <a:latin typeface="D-DIN Condensed"/>
              </a:rPr>
              <a:t>canacintramorelos.org.mx</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3765"/>
        </a:solidFill>
        <a:effectLst/>
      </p:bgPr>
    </p:bg>
    <p:spTree>
      <p:nvGrpSpPr>
        <p:cNvPr id="1" name=""/>
        <p:cNvGrpSpPr/>
        <p:nvPr/>
      </p:nvGrpSpPr>
      <p:grpSpPr>
        <a:xfrm>
          <a:off x="0" y="0"/>
          <a:ext cx="0" cy="0"/>
          <a:chOff x="0" y="0"/>
          <a:chExt cx="0" cy="0"/>
        </a:xfrm>
      </p:grpSpPr>
      <p:grpSp>
        <p:nvGrpSpPr>
          <p:cNvPr id="2" name="Group 2"/>
          <p:cNvGrpSpPr/>
          <p:nvPr/>
        </p:nvGrpSpPr>
        <p:grpSpPr>
          <a:xfrm>
            <a:off x="7351615" y="-252663"/>
            <a:ext cx="4518208" cy="7219407"/>
            <a:chOff x="0" y="0"/>
            <a:chExt cx="9036416" cy="14438814"/>
          </a:xfrm>
        </p:grpSpPr>
        <p:pic>
          <p:nvPicPr>
            <p:cNvPr id="3" name="Picture 3"/>
            <p:cNvPicPr>
              <a:picLocks noChangeAspect="1"/>
            </p:cNvPicPr>
            <p:nvPr/>
          </p:nvPicPr>
          <p:blipFill>
            <a:blip r:embed="rId2"/>
            <a:srcRect l="29138" r="29138"/>
            <a:stretch>
              <a:fillRect/>
            </a:stretch>
          </p:blipFill>
          <p:spPr>
            <a:xfrm>
              <a:off x="0" y="0"/>
              <a:ext cx="9036416" cy="14438814"/>
            </a:xfrm>
            <a:prstGeom prst="rect">
              <a:avLst/>
            </a:prstGeom>
          </p:spPr>
        </p:pic>
      </p:grpSp>
      <p:pic>
        <p:nvPicPr>
          <p:cNvPr id="4" name="Picture 4"/>
          <p:cNvPicPr>
            <a:picLocks noChangeAspect="1"/>
          </p:cNvPicPr>
          <p:nvPr/>
        </p:nvPicPr>
        <p:blipFill>
          <a:blip r:embed="rId3"/>
          <a:srcRect/>
          <a:stretch>
            <a:fillRect/>
          </a:stretch>
        </p:blipFill>
        <p:spPr>
          <a:xfrm>
            <a:off x="7002299" y="1752595"/>
            <a:ext cx="6096287" cy="5860055"/>
          </a:xfrm>
          <a:prstGeom prst="rect">
            <a:avLst/>
          </a:prstGeom>
        </p:spPr>
      </p:pic>
      <p:grpSp>
        <p:nvGrpSpPr>
          <p:cNvPr id="5" name="Group 5"/>
          <p:cNvGrpSpPr/>
          <p:nvPr/>
        </p:nvGrpSpPr>
        <p:grpSpPr>
          <a:xfrm>
            <a:off x="-646713" y="168696"/>
            <a:ext cx="1034209" cy="1034209"/>
            <a:chOff x="0" y="0"/>
            <a:chExt cx="1913890" cy="1913890"/>
          </a:xfrm>
        </p:grpSpPr>
        <p:sp>
          <p:nvSpPr>
            <p:cNvPr id="6" name="Freeform 6"/>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AD0109"/>
            </a:solidFill>
          </p:spPr>
        </p:sp>
      </p:grpSp>
      <p:sp>
        <p:nvSpPr>
          <p:cNvPr id="7" name="TextBox 7"/>
          <p:cNvSpPr txBox="1"/>
          <p:nvPr/>
        </p:nvSpPr>
        <p:spPr>
          <a:xfrm>
            <a:off x="387496" y="1418980"/>
            <a:ext cx="6614803" cy="5542671"/>
          </a:xfrm>
          <a:prstGeom prst="rect">
            <a:avLst/>
          </a:prstGeom>
        </p:spPr>
        <p:txBody>
          <a:bodyPr lIns="0" tIns="0" rIns="0" bIns="0" rtlCol="0" anchor="t">
            <a:spAutoFit/>
          </a:bodyPr>
          <a:lstStyle/>
          <a:p>
            <a:pPr algn="just">
              <a:lnSpc>
                <a:spcPts val="2875"/>
              </a:lnSpc>
            </a:pPr>
            <a:r>
              <a:rPr lang="en-US" sz="2194">
                <a:solidFill>
                  <a:srgbClr val="FFFFFF"/>
                </a:solidFill>
                <a:latin typeface="D-DIN Condensed"/>
              </a:rPr>
              <a:t>Evento: Todos Ganamos – Una nueva cultura Laboral con Luis Códice</a:t>
            </a:r>
          </a:p>
          <a:p>
            <a:pPr algn="just">
              <a:lnSpc>
                <a:spcPts val="2875"/>
              </a:lnSpc>
            </a:pPr>
            <a:r>
              <a:rPr lang="en-US" sz="2194">
                <a:solidFill>
                  <a:srgbClr val="FFFFFF"/>
                </a:solidFill>
                <a:latin typeface="D-DIN Condensed"/>
              </a:rPr>
              <a:t>Programa Mano con Mano </a:t>
            </a:r>
          </a:p>
          <a:p>
            <a:pPr algn="just">
              <a:lnSpc>
                <a:spcPts val="2875"/>
              </a:lnSpc>
            </a:pPr>
            <a:r>
              <a:rPr lang="en-US" sz="2194">
                <a:solidFill>
                  <a:srgbClr val="FFFFFF"/>
                </a:solidFill>
                <a:latin typeface="D-DIN Condensed"/>
              </a:rPr>
              <a:t>Capacitación con Raúl López</a:t>
            </a:r>
          </a:p>
          <a:p>
            <a:pPr algn="just">
              <a:lnSpc>
                <a:spcPts val="2875"/>
              </a:lnSpc>
            </a:pPr>
            <a:r>
              <a:rPr lang="en-US" sz="2194">
                <a:solidFill>
                  <a:srgbClr val="FFFFFF"/>
                </a:solidFill>
                <a:latin typeface="D-DIN Condensed"/>
              </a:rPr>
              <a:t>Webinar Resilencia Empresarial</a:t>
            </a:r>
          </a:p>
          <a:p>
            <a:pPr algn="just">
              <a:lnSpc>
                <a:spcPts val="2875"/>
              </a:lnSpc>
            </a:pPr>
            <a:r>
              <a:rPr lang="en-US" sz="2194">
                <a:solidFill>
                  <a:srgbClr val="FFFFFF"/>
                </a:solidFill>
                <a:latin typeface="D-DIN Condensed"/>
              </a:rPr>
              <a:t>Plan Familiar de Protección Civil</a:t>
            </a:r>
          </a:p>
          <a:p>
            <a:pPr algn="just">
              <a:lnSpc>
                <a:spcPts val="2875"/>
              </a:lnSpc>
            </a:pPr>
            <a:r>
              <a:rPr lang="en-US" sz="2194">
                <a:solidFill>
                  <a:srgbClr val="FFFFFF"/>
                </a:solidFill>
                <a:latin typeface="D-DIN Condensed"/>
              </a:rPr>
              <a:t>Auditoría de Prevención de Riesgos </a:t>
            </a:r>
          </a:p>
          <a:p>
            <a:pPr algn="just">
              <a:lnSpc>
                <a:spcPts val="2875"/>
              </a:lnSpc>
            </a:pPr>
            <a:r>
              <a:rPr lang="en-US" sz="2194">
                <a:solidFill>
                  <a:srgbClr val="FFFFFF"/>
                </a:solidFill>
                <a:latin typeface="D-DIN Condensed"/>
              </a:rPr>
              <a:t>Tópicos de Protección Civil </a:t>
            </a:r>
          </a:p>
          <a:p>
            <a:pPr algn="just">
              <a:lnSpc>
                <a:spcPts val="2875"/>
              </a:lnSpc>
            </a:pPr>
            <a:r>
              <a:rPr lang="en-US" sz="2194">
                <a:solidFill>
                  <a:srgbClr val="FFFFFF"/>
                </a:solidFill>
                <a:latin typeface="D-DIN Condensed"/>
              </a:rPr>
              <a:t>Sap Business one cloud </a:t>
            </a:r>
          </a:p>
          <a:p>
            <a:pPr algn="just">
              <a:lnSpc>
                <a:spcPts val="2875"/>
              </a:lnSpc>
            </a:pPr>
            <a:r>
              <a:rPr lang="en-US" sz="2194">
                <a:solidFill>
                  <a:srgbClr val="FFFFFF"/>
                </a:solidFill>
                <a:latin typeface="D-DIN Condensed"/>
              </a:rPr>
              <a:t>Implicaciones de la NOM 035 STYPS</a:t>
            </a:r>
          </a:p>
          <a:p>
            <a:pPr algn="just">
              <a:lnSpc>
                <a:spcPts val="2875"/>
              </a:lnSpc>
            </a:pPr>
            <a:r>
              <a:rPr lang="en-US" sz="2194">
                <a:solidFill>
                  <a:srgbClr val="FFFFFF"/>
                </a:solidFill>
                <a:latin typeface="D-DIN Condensed"/>
              </a:rPr>
              <a:t>1er. Foro empresarial de la Mujer 360 </a:t>
            </a:r>
          </a:p>
          <a:p>
            <a:pPr algn="just">
              <a:lnSpc>
                <a:spcPts val="2875"/>
              </a:lnSpc>
            </a:pPr>
            <a:r>
              <a:rPr lang="en-US" sz="2194">
                <a:solidFill>
                  <a:srgbClr val="FFFFFF"/>
                </a:solidFill>
                <a:latin typeface="D-DIN Condensed"/>
              </a:rPr>
              <a:t>El Covid y sus efectos en las relaciones laborales</a:t>
            </a:r>
          </a:p>
          <a:p>
            <a:pPr algn="just">
              <a:lnSpc>
                <a:spcPts val="2875"/>
              </a:lnSpc>
            </a:pPr>
            <a:r>
              <a:rPr lang="en-US" sz="2194">
                <a:solidFill>
                  <a:srgbClr val="FFFFFF"/>
                </a:solidFill>
                <a:latin typeface="D-DIN Condensed"/>
              </a:rPr>
              <a:t>El cumplimiento – Tendencia Empresarial</a:t>
            </a:r>
          </a:p>
          <a:p>
            <a:pPr algn="just">
              <a:lnSpc>
                <a:spcPts val="2875"/>
              </a:lnSpc>
            </a:pPr>
            <a:r>
              <a:rPr lang="en-US" sz="2194">
                <a:solidFill>
                  <a:srgbClr val="FFFFFF"/>
                </a:solidFill>
                <a:latin typeface="D-DIN Condensed"/>
              </a:rPr>
              <a:t>4to encuentro de Líderes Capital Humano </a:t>
            </a:r>
          </a:p>
          <a:p>
            <a:pPr algn="just">
              <a:lnSpc>
                <a:spcPts val="2875"/>
              </a:lnSpc>
            </a:pPr>
            <a:r>
              <a:rPr lang="en-US" sz="2194">
                <a:solidFill>
                  <a:srgbClr val="FFFFFF"/>
                </a:solidFill>
                <a:latin typeface="D-DIN Condensed"/>
              </a:rPr>
              <a:t>Curso Nom 035</a:t>
            </a:r>
          </a:p>
          <a:p>
            <a:pPr algn="just">
              <a:lnSpc>
                <a:spcPts val="2875"/>
              </a:lnSpc>
            </a:pPr>
            <a:r>
              <a:rPr lang="en-US" sz="2194">
                <a:solidFill>
                  <a:srgbClr val="FFFFFF"/>
                </a:solidFill>
                <a:latin typeface="D-DIN Condensed"/>
              </a:rPr>
              <a:t> </a:t>
            </a:r>
          </a:p>
        </p:txBody>
      </p:sp>
      <p:sp>
        <p:nvSpPr>
          <p:cNvPr id="8" name="TextBox 8"/>
          <p:cNvSpPr txBox="1"/>
          <p:nvPr/>
        </p:nvSpPr>
        <p:spPr>
          <a:xfrm>
            <a:off x="195495" y="359533"/>
            <a:ext cx="5987907" cy="371897"/>
          </a:xfrm>
          <a:prstGeom prst="rect">
            <a:avLst/>
          </a:prstGeom>
        </p:spPr>
        <p:txBody>
          <a:bodyPr lIns="0" tIns="0" rIns="0" bIns="0" rtlCol="0" anchor="t">
            <a:spAutoFit/>
          </a:bodyPr>
          <a:lstStyle/>
          <a:p>
            <a:pPr algn="ctr">
              <a:lnSpc>
                <a:spcPts val="2891"/>
              </a:lnSpc>
            </a:pPr>
            <a:r>
              <a:rPr lang="en-US" sz="2950">
                <a:solidFill>
                  <a:srgbClr val="FFFFFF"/>
                </a:solidFill>
                <a:latin typeface="Gotham Black"/>
              </a:rPr>
              <a:t>INFORME DE ACTIVIDADES</a:t>
            </a:r>
          </a:p>
        </p:txBody>
      </p:sp>
      <p:sp>
        <p:nvSpPr>
          <p:cNvPr id="9" name="TextBox 9"/>
          <p:cNvSpPr txBox="1"/>
          <p:nvPr/>
        </p:nvSpPr>
        <p:spPr>
          <a:xfrm>
            <a:off x="538008" y="681868"/>
            <a:ext cx="3024613" cy="436402"/>
          </a:xfrm>
          <a:prstGeom prst="rect">
            <a:avLst/>
          </a:prstGeom>
        </p:spPr>
        <p:txBody>
          <a:bodyPr lIns="0" tIns="0" rIns="0" bIns="0" rtlCol="0" anchor="t">
            <a:spAutoFit/>
          </a:bodyPr>
          <a:lstStyle/>
          <a:p>
            <a:pPr algn="ctr">
              <a:lnSpc>
                <a:spcPts val="3807"/>
              </a:lnSpc>
              <a:spcBef>
                <a:spcPct val="0"/>
              </a:spcBef>
            </a:pPr>
            <a:r>
              <a:rPr lang="en-US" sz="2719">
                <a:solidFill>
                  <a:srgbClr val="7EB7DE"/>
                </a:solidFill>
                <a:latin typeface="D-DIN Condensed"/>
              </a:rPr>
              <a:t>CAPACITACIÓN Y EVENTOS</a:t>
            </a:r>
          </a:p>
        </p:txBody>
      </p:sp>
      <p:pic>
        <p:nvPicPr>
          <p:cNvPr id="10" name="Picture 10"/>
          <p:cNvPicPr>
            <a:picLocks noChangeAspect="1"/>
          </p:cNvPicPr>
          <p:nvPr/>
        </p:nvPicPr>
        <p:blipFill>
          <a:blip r:embed="rId4"/>
          <a:srcRect/>
          <a:stretch>
            <a:fillRect/>
          </a:stretch>
        </p:blipFill>
        <p:spPr>
          <a:xfrm>
            <a:off x="8056104" y="359431"/>
            <a:ext cx="4135896" cy="866043"/>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3765"/>
        </a:solidFill>
        <a:effectLst/>
      </p:bgPr>
    </p:bg>
    <p:spTree>
      <p:nvGrpSpPr>
        <p:cNvPr id="1" name=""/>
        <p:cNvGrpSpPr/>
        <p:nvPr/>
      </p:nvGrpSpPr>
      <p:grpSpPr>
        <a:xfrm>
          <a:off x="0" y="0"/>
          <a:ext cx="0" cy="0"/>
          <a:chOff x="0" y="0"/>
          <a:chExt cx="0" cy="0"/>
        </a:xfrm>
      </p:grpSpPr>
      <p:grpSp>
        <p:nvGrpSpPr>
          <p:cNvPr id="2" name="Group 2"/>
          <p:cNvGrpSpPr/>
          <p:nvPr/>
        </p:nvGrpSpPr>
        <p:grpSpPr>
          <a:xfrm>
            <a:off x="7351615" y="-252663"/>
            <a:ext cx="4518208" cy="7219407"/>
            <a:chOff x="0" y="0"/>
            <a:chExt cx="9036416" cy="14438814"/>
          </a:xfrm>
        </p:grpSpPr>
        <p:pic>
          <p:nvPicPr>
            <p:cNvPr id="3" name="Picture 3"/>
            <p:cNvPicPr>
              <a:picLocks noChangeAspect="1"/>
            </p:cNvPicPr>
            <p:nvPr/>
          </p:nvPicPr>
          <p:blipFill>
            <a:blip r:embed="rId2">
              <a:graysc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36505" r="36505"/>
            <a:stretch/>
          </p:blipFill>
          <p:spPr>
            <a:xfrm>
              <a:off x="0" y="0"/>
              <a:ext cx="9036416" cy="14438814"/>
            </a:xfrm>
            <a:prstGeom prst="rect">
              <a:avLst/>
            </a:prstGeom>
          </p:spPr>
        </p:pic>
      </p:grpSp>
      <p:pic>
        <p:nvPicPr>
          <p:cNvPr id="4" name="Picture 4"/>
          <p:cNvPicPr>
            <a:picLocks noChangeAspect="1"/>
          </p:cNvPicPr>
          <p:nvPr/>
        </p:nvPicPr>
        <p:blipFill>
          <a:blip r:embed="rId4"/>
          <a:srcRect/>
          <a:stretch>
            <a:fillRect/>
          </a:stretch>
        </p:blipFill>
        <p:spPr>
          <a:xfrm>
            <a:off x="7002299" y="1752595"/>
            <a:ext cx="6096287" cy="5860055"/>
          </a:xfrm>
          <a:prstGeom prst="rect">
            <a:avLst/>
          </a:prstGeom>
        </p:spPr>
      </p:pic>
      <p:grpSp>
        <p:nvGrpSpPr>
          <p:cNvPr id="5" name="Group 5"/>
          <p:cNvGrpSpPr/>
          <p:nvPr/>
        </p:nvGrpSpPr>
        <p:grpSpPr>
          <a:xfrm>
            <a:off x="-646713" y="168696"/>
            <a:ext cx="1034209" cy="1034209"/>
            <a:chOff x="0" y="0"/>
            <a:chExt cx="1913890" cy="1913890"/>
          </a:xfrm>
        </p:grpSpPr>
        <p:sp>
          <p:nvSpPr>
            <p:cNvPr id="6" name="Freeform 6"/>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AD0109"/>
            </a:solidFill>
          </p:spPr>
        </p:sp>
      </p:grpSp>
      <p:sp>
        <p:nvSpPr>
          <p:cNvPr id="7" name="TextBox 7"/>
          <p:cNvSpPr txBox="1"/>
          <p:nvPr/>
        </p:nvSpPr>
        <p:spPr>
          <a:xfrm>
            <a:off x="195495" y="359533"/>
            <a:ext cx="5987907" cy="371897"/>
          </a:xfrm>
          <a:prstGeom prst="rect">
            <a:avLst/>
          </a:prstGeom>
        </p:spPr>
        <p:txBody>
          <a:bodyPr lIns="0" tIns="0" rIns="0" bIns="0" rtlCol="0" anchor="t">
            <a:spAutoFit/>
          </a:bodyPr>
          <a:lstStyle/>
          <a:p>
            <a:pPr algn="ctr">
              <a:lnSpc>
                <a:spcPts val="2891"/>
              </a:lnSpc>
            </a:pPr>
            <a:r>
              <a:rPr lang="en-US" sz="2950">
                <a:solidFill>
                  <a:srgbClr val="FFFFFF"/>
                </a:solidFill>
                <a:latin typeface="Gotham Black"/>
              </a:rPr>
              <a:t>INFORME DE ACTIVIDADES</a:t>
            </a:r>
          </a:p>
        </p:txBody>
      </p:sp>
      <p:sp>
        <p:nvSpPr>
          <p:cNvPr id="8" name="TextBox 8"/>
          <p:cNvSpPr txBox="1"/>
          <p:nvPr/>
        </p:nvSpPr>
        <p:spPr>
          <a:xfrm>
            <a:off x="543602" y="681868"/>
            <a:ext cx="4434798" cy="436402"/>
          </a:xfrm>
          <a:prstGeom prst="rect">
            <a:avLst/>
          </a:prstGeom>
        </p:spPr>
        <p:txBody>
          <a:bodyPr wrap="square" lIns="0" tIns="0" rIns="0" bIns="0" rtlCol="0" anchor="t">
            <a:spAutoFit/>
          </a:bodyPr>
          <a:lstStyle/>
          <a:p>
            <a:pPr algn="ctr">
              <a:lnSpc>
                <a:spcPts val="3807"/>
              </a:lnSpc>
              <a:spcBef>
                <a:spcPct val="0"/>
              </a:spcBef>
            </a:pPr>
            <a:r>
              <a:rPr lang="en-US" sz="2719" dirty="0">
                <a:solidFill>
                  <a:srgbClr val="7EB7DE"/>
                </a:solidFill>
                <a:latin typeface="D-DIN Condensed"/>
              </a:rPr>
              <a:t>APOYO EN PUBLICIDAD DIGITAL</a:t>
            </a:r>
          </a:p>
        </p:txBody>
      </p:sp>
      <p:pic>
        <p:nvPicPr>
          <p:cNvPr id="9" name="Picture 9"/>
          <p:cNvPicPr>
            <a:picLocks noChangeAspect="1"/>
          </p:cNvPicPr>
          <p:nvPr/>
        </p:nvPicPr>
        <p:blipFill>
          <a:blip r:embed="rId5"/>
          <a:srcRect/>
          <a:stretch>
            <a:fillRect/>
          </a:stretch>
        </p:blipFill>
        <p:spPr>
          <a:xfrm>
            <a:off x="8056104" y="359431"/>
            <a:ext cx="4135896" cy="866043"/>
          </a:xfrm>
          <a:prstGeom prst="rect">
            <a:avLst/>
          </a:prstGeom>
        </p:spPr>
      </p:pic>
      <p:sp>
        <p:nvSpPr>
          <p:cNvPr id="10" name="TextBox 10"/>
          <p:cNvSpPr txBox="1"/>
          <p:nvPr/>
        </p:nvSpPr>
        <p:spPr>
          <a:xfrm>
            <a:off x="409227" y="1414274"/>
            <a:ext cx="6593073" cy="1000274"/>
          </a:xfrm>
          <a:prstGeom prst="rect">
            <a:avLst/>
          </a:prstGeom>
        </p:spPr>
        <p:txBody>
          <a:bodyPr lIns="0" tIns="0" rIns="0" bIns="0" rtlCol="0" anchor="t">
            <a:spAutoFit/>
          </a:bodyPr>
          <a:lstStyle/>
          <a:p>
            <a:pPr>
              <a:lnSpc>
                <a:spcPts val="2562"/>
              </a:lnSpc>
            </a:pPr>
            <a:r>
              <a:rPr lang="en-US" sz="2247" spc="45">
                <a:solidFill>
                  <a:srgbClr val="FFFFFF"/>
                </a:solidFill>
                <a:latin typeface="D-DIN Condensed"/>
              </a:rPr>
              <a:t>Se apoyo de manera directa con Asesoría de Marketing y campañas en nuestra comunidad y medios digitales de Comunicación a diferentes productos y servicios de Asociados:</a:t>
            </a:r>
          </a:p>
        </p:txBody>
      </p:sp>
      <p:sp>
        <p:nvSpPr>
          <p:cNvPr id="11" name="TextBox 11"/>
          <p:cNvSpPr txBox="1"/>
          <p:nvPr/>
        </p:nvSpPr>
        <p:spPr>
          <a:xfrm>
            <a:off x="409227" y="2421350"/>
            <a:ext cx="2940407" cy="3226332"/>
          </a:xfrm>
          <a:prstGeom prst="rect">
            <a:avLst/>
          </a:prstGeom>
        </p:spPr>
        <p:txBody>
          <a:bodyPr lIns="0" tIns="0" rIns="0" bIns="0" rtlCol="0" anchor="t">
            <a:spAutoFit/>
          </a:bodyPr>
          <a:lstStyle/>
          <a:p>
            <a:pPr>
              <a:lnSpc>
                <a:spcPts val="4267"/>
              </a:lnSpc>
            </a:pPr>
            <a:r>
              <a:rPr lang="en-US" sz="2133">
                <a:solidFill>
                  <a:srgbClr val="FFFFFF"/>
                </a:solidFill>
                <a:latin typeface="D-DIN Condensed"/>
              </a:rPr>
              <a:t>PEDRO MASCOTT </a:t>
            </a:r>
          </a:p>
          <a:p>
            <a:pPr>
              <a:lnSpc>
                <a:spcPts val="4267"/>
              </a:lnSpc>
            </a:pPr>
            <a:r>
              <a:rPr lang="en-US" sz="2133">
                <a:solidFill>
                  <a:srgbClr val="FFFFFF"/>
                </a:solidFill>
                <a:latin typeface="D-DIN Condensed"/>
              </a:rPr>
              <a:t>INNOVA MUJER </a:t>
            </a:r>
          </a:p>
          <a:p>
            <a:pPr>
              <a:lnSpc>
                <a:spcPts val="4267"/>
              </a:lnSpc>
            </a:pPr>
            <a:r>
              <a:rPr lang="en-US" sz="2133">
                <a:solidFill>
                  <a:srgbClr val="FFFFFF"/>
                </a:solidFill>
                <a:latin typeface="D-DIN Condensed"/>
              </a:rPr>
              <a:t>COMERCIALIZADORA RACO</a:t>
            </a:r>
          </a:p>
          <a:p>
            <a:pPr>
              <a:lnSpc>
                <a:spcPts val="4267"/>
              </a:lnSpc>
            </a:pPr>
            <a:r>
              <a:rPr lang="en-US" sz="2133">
                <a:solidFill>
                  <a:srgbClr val="FFFFFF"/>
                </a:solidFill>
                <a:latin typeface="D-DIN Condensed"/>
              </a:rPr>
              <a:t>SANIBAC GEL PTI</a:t>
            </a:r>
          </a:p>
          <a:p>
            <a:pPr>
              <a:lnSpc>
                <a:spcPts val="4267"/>
              </a:lnSpc>
            </a:pPr>
            <a:r>
              <a:rPr lang="en-US" sz="2133">
                <a:solidFill>
                  <a:srgbClr val="FFFFFF"/>
                </a:solidFill>
                <a:latin typeface="D-DIN Condensed"/>
              </a:rPr>
              <a:t>CDI MASTER</a:t>
            </a:r>
          </a:p>
          <a:p>
            <a:pPr>
              <a:lnSpc>
                <a:spcPts val="4267"/>
              </a:lnSpc>
            </a:pPr>
            <a:r>
              <a:rPr lang="en-US" sz="2133">
                <a:solidFill>
                  <a:srgbClr val="FFFFFF"/>
                </a:solidFill>
                <a:latin typeface="D-DIN Condensed"/>
              </a:rPr>
              <a:t>GRUPO CYSE</a:t>
            </a:r>
          </a:p>
        </p:txBody>
      </p:sp>
      <p:sp>
        <p:nvSpPr>
          <p:cNvPr id="12" name="TextBox 12"/>
          <p:cNvSpPr txBox="1"/>
          <p:nvPr/>
        </p:nvSpPr>
        <p:spPr>
          <a:xfrm>
            <a:off x="3189449" y="2421350"/>
            <a:ext cx="3884315" cy="3777765"/>
          </a:xfrm>
          <a:prstGeom prst="rect">
            <a:avLst/>
          </a:prstGeom>
        </p:spPr>
        <p:txBody>
          <a:bodyPr lIns="0" tIns="0" rIns="0" bIns="0" rtlCol="0" anchor="t">
            <a:spAutoFit/>
          </a:bodyPr>
          <a:lstStyle/>
          <a:p>
            <a:pPr>
              <a:lnSpc>
                <a:spcPts val="4267"/>
              </a:lnSpc>
            </a:pPr>
            <a:r>
              <a:rPr lang="en-US" sz="2133">
                <a:solidFill>
                  <a:srgbClr val="FFFFFF"/>
                </a:solidFill>
                <a:latin typeface="D-DIN Condensed"/>
              </a:rPr>
              <a:t>MATERIALES VALDÉS</a:t>
            </a:r>
          </a:p>
          <a:p>
            <a:pPr>
              <a:lnSpc>
                <a:spcPts val="4267"/>
              </a:lnSpc>
            </a:pPr>
            <a:r>
              <a:rPr lang="en-US" sz="2133">
                <a:solidFill>
                  <a:srgbClr val="FFFFFF"/>
                </a:solidFill>
                <a:latin typeface="D-DIN Condensed"/>
              </a:rPr>
              <a:t>AGEN, ASESORÍA Y GESTIÓN Y DE NEGOCIOS</a:t>
            </a:r>
          </a:p>
          <a:p>
            <a:pPr>
              <a:lnSpc>
                <a:spcPts val="4267"/>
              </a:lnSpc>
            </a:pPr>
            <a:r>
              <a:rPr lang="en-US" sz="2133">
                <a:solidFill>
                  <a:srgbClr val="FFFFFF"/>
                </a:solidFill>
                <a:latin typeface="D-DIN Condensed"/>
              </a:rPr>
              <a:t>GENESIS CONSULTORES</a:t>
            </a:r>
          </a:p>
          <a:p>
            <a:pPr>
              <a:lnSpc>
                <a:spcPts val="4267"/>
              </a:lnSpc>
            </a:pPr>
            <a:r>
              <a:rPr lang="en-US" sz="2133">
                <a:solidFill>
                  <a:srgbClr val="FFFFFF"/>
                </a:solidFill>
                <a:latin typeface="D-DIN Condensed"/>
              </a:rPr>
              <a:t>MI PUNTO CREATIVO</a:t>
            </a:r>
          </a:p>
          <a:p>
            <a:pPr>
              <a:lnSpc>
                <a:spcPts val="4267"/>
              </a:lnSpc>
            </a:pPr>
            <a:r>
              <a:rPr lang="en-US" sz="2133">
                <a:solidFill>
                  <a:srgbClr val="FFFFFF"/>
                </a:solidFill>
                <a:latin typeface="D-DIN Condensed"/>
              </a:rPr>
              <a:t>GRUPO ULTRAQUIMIA</a:t>
            </a:r>
          </a:p>
          <a:p>
            <a:pPr>
              <a:lnSpc>
                <a:spcPts val="4267"/>
              </a:lnSpc>
            </a:pPr>
            <a:r>
              <a:rPr lang="en-US" sz="2133">
                <a:solidFill>
                  <a:srgbClr val="FFFFFF"/>
                </a:solidFill>
                <a:latin typeface="D-DIN Condensed"/>
              </a:rPr>
              <a:t>PRONTIUS LABORATORIOS</a:t>
            </a:r>
          </a:p>
        </p:txBody>
      </p:sp>
      <p:pic>
        <p:nvPicPr>
          <p:cNvPr id="13" name="Picture 13"/>
          <p:cNvPicPr>
            <a:picLocks noChangeAspect="1"/>
          </p:cNvPicPr>
          <p:nvPr/>
        </p:nvPicPr>
        <p:blipFill>
          <a:blip r:embed="rId6"/>
          <a:srcRect l="149" r="149"/>
          <a:stretch>
            <a:fillRect/>
          </a:stretch>
        </p:blipFill>
        <p:spPr>
          <a:xfrm>
            <a:off x="3326691" y="6048397"/>
            <a:ext cx="3204795" cy="671004"/>
          </a:xfrm>
          <a:prstGeom prst="rect">
            <a:avLst/>
          </a:prstGeom>
        </p:spPr>
      </p:pic>
      <p:sp>
        <p:nvSpPr>
          <p:cNvPr id="14" name="TextBox 14"/>
          <p:cNvSpPr txBox="1"/>
          <p:nvPr/>
        </p:nvSpPr>
        <p:spPr>
          <a:xfrm>
            <a:off x="332738" y="6164007"/>
            <a:ext cx="2304492" cy="332399"/>
          </a:xfrm>
          <a:prstGeom prst="rect">
            <a:avLst/>
          </a:prstGeom>
        </p:spPr>
        <p:txBody>
          <a:bodyPr lIns="0" tIns="0" rIns="0" bIns="0" rtlCol="0" anchor="t">
            <a:spAutoFit/>
          </a:bodyPr>
          <a:lstStyle/>
          <a:p>
            <a:pPr algn="ctr">
              <a:lnSpc>
                <a:spcPts val="2873"/>
              </a:lnSpc>
            </a:pPr>
            <a:r>
              <a:rPr lang="en-US" sz="2052">
                <a:solidFill>
                  <a:srgbClr val="FFFFFF"/>
                </a:solidFill>
                <a:latin typeface="D-DIN Condensed"/>
              </a:rPr>
              <a:t>canacintramorelos.org.mx</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3765"/>
        </a:solidFill>
        <a:effectLst/>
      </p:bgPr>
    </p:bg>
    <p:spTree>
      <p:nvGrpSpPr>
        <p:cNvPr id="1" name=""/>
        <p:cNvGrpSpPr/>
        <p:nvPr/>
      </p:nvGrpSpPr>
      <p:grpSpPr>
        <a:xfrm>
          <a:off x="0" y="0"/>
          <a:ext cx="0" cy="0"/>
          <a:chOff x="0" y="0"/>
          <a:chExt cx="0" cy="0"/>
        </a:xfrm>
      </p:grpSpPr>
      <p:pic>
        <p:nvPicPr>
          <p:cNvPr id="7" name="Azul Oscuro Fotos Publicaciones Presentación">
            <a:hlinkClick r:id="" action="ppaction://media"/>
            <a:extLst>
              <a:ext uri="{FF2B5EF4-FFF2-40B4-BE49-F238E27FC236}">
                <a16:creationId xmlns:a16="http://schemas.microsoft.com/office/drawing/2014/main" id="{1D0F8022-CAE7-44B5-A1F9-E2080F88ED6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2" name="TextBox 2"/>
          <p:cNvSpPr txBox="1"/>
          <p:nvPr/>
        </p:nvSpPr>
        <p:spPr>
          <a:xfrm>
            <a:off x="2910680" y="2361769"/>
            <a:ext cx="6370639" cy="2135200"/>
          </a:xfrm>
          <a:prstGeom prst="rect">
            <a:avLst/>
          </a:prstGeom>
        </p:spPr>
        <p:txBody>
          <a:bodyPr lIns="0" tIns="0" rIns="0" bIns="0" rtlCol="0" anchor="t">
            <a:spAutoFit/>
          </a:bodyPr>
          <a:lstStyle/>
          <a:p>
            <a:pPr algn="ctr">
              <a:lnSpc>
                <a:spcPts val="4306"/>
              </a:lnSpc>
              <a:spcBef>
                <a:spcPct val="0"/>
              </a:spcBef>
            </a:pPr>
            <a:r>
              <a:rPr lang="en-US" sz="2795" spc="55" dirty="0">
                <a:solidFill>
                  <a:srgbClr val="FFFFFF"/>
                </a:solidFill>
                <a:latin typeface="Gotham Black"/>
              </a:rPr>
              <a:t>LA FUERZA DE LA INDUSTRIA </a:t>
            </a:r>
          </a:p>
          <a:p>
            <a:pPr algn="ctr">
              <a:lnSpc>
                <a:spcPts val="4306"/>
              </a:lnSpc>
              <a:spcBef>
                <a:spcPct val="0"/>
              </a:spcBef>
            </a:pPr>
            <a:r>
              <a:rPr lang="en-US" sz="2795" spc="55" dirty="0">
                <a:solidFill>
                  <a:srgbClr val="FFFFFF"/>
                </a:solidFill>
                <a:latin typeface="Gotham Black"/>
              </a:rPr>
              <a:t>ESTÁ EN TODOS,</a:t>
            </a:r>
          </a:p>
          <a:p>
            <a:pPr algn="ctr">
              <a:lnSpc>
                <a:spcPts val="4306"/>
              </a:lnSpc>
              <a:spcBef>
                <a:spcPct val="0"/>
              </a:spcBef>
            </a:pPr>
            <a:r>
              <a:rPr lang="en-US" sz="2795" spc="55" dirty="0">
                <a:solidFill>
                  <a:srgbClr val="FFFFFF"/>
                </a:solidFill>
                <a:latin typeface="Gotham Black"/>
              </a:rPr>
              <a:t> LA FUERZA DE LA INDUSTRIA </a:t>
            </a:r>
          </a:p>
          <a:p>
            <a:pPr algn="ctr">
              <a:lnSpc>
                <a:spcPts val="4306"/>
              </a:lnSpc>
              <a:spcBef>
                <a:spcPct val="0"/>
              </a:spcBef>
            </a:pPr>
            <a:r>
              <a:rPr lang="en-US" sz="2795" spc="55" dirty="0">
                <a:solidFill>
                  <a:srgbClr val="FFFFFF"/>
                </a:solidFill>
                <a:latin typeface="Gotham Black"/>
              </a:rPr>
              <a:t>ESTÁ EN TI</a:t>
            </a:r>
          </a:p>
        </p:txBody>
      </p:sp>
      <p:grpSp>
        <p:nvGrpSpPr>
          <p:cNvPr id="3" name="Group 3"/>
          <p:cNvGrpSpPr/>
          <p:nvPr/>
        </p:nvGrpSpPr>
        <p:grpSpPr>
          <a:xfrm>
            <a:off x="1527667" y="4806157"/>
            <a:ext cx="9256499" cy="499576"/>
            <a:chOff x="0" y="0"/>
            <a:chExt cx="4696816" cy="253488"/>
          </a:xfrm>
        </p:grpSpPr>
        <p:sp>
          <p:nvSpPr>
            <p:cNvPr id="4" name="Freeform 4"/>
            <p:cNvSpPr/>
            <p:nvPr/>
          </p:nvSpPr>
          <p:spPr>
            <a:xfrm>
              <a:off x="0" y="0"/>
              <a:ext cx="4696816" cy="253488"/>
            </a:xfrm>
            <a:custGeom>
              <a:avLst/>
              <a:gdLst/>
              <a:ahLst/>
              <a:cxnLst/>
              <a:rect l="l" t="t" r="r" b="b"/>
              <a:pathLst>
                <a:path w="4696816" h="253488">
                  <a:moveTo>
                    <a:pt x="0" y="0"/>
                  </a:moveTo>
                  <a:lnTo>
                    <a:pt x="4696816" y="0"/>
                  </a:lnTo>
                  <a:lnTo>
                    <a:pt x="4696816" y="253488"/>
                  </a:lnTo>
                  <a:lnTo>
                    <a:pt x="0" y="253488"/>
                  </a:lnTo>
                  <a:close/>
                </a:path>
              </a:pathLst>
            </a:custGeom>
            <a:solidFill>
              <a:srgbClr val="003765"/>
            </a:solidFill>
          </p:spPr>
        </p:sp>
      </p:grpSp>
      <p:sp>
        <p:nvSpPr>
          <p:cNvPr id="5" name="TextBox 5"/>
          <p:cNvSpPr txBox="1"/>
          <p:nvPr/>
        </p:nvSpPr>
        <p:spPr>
          <a:xfrm>
            <a:off x="1527667" y="4735100"/>
            <a:ext cx="9256499" cy="571310"/>
          </a:xfrm>
          <a:prstGeom prst="rect">
            <a:avLst/>
          </a:prstGeom>
        </p:spPr>
        <p:txBody>
          <a:bodyPr lIns="0" tIns="0" rIns="0" bIns="0" rtlCol="0" anchor="t">
            <a:spAutoFit/>
          </a:bodyPr>
          <a:lstStyle/>
          <a:p>
            <a:pPr algn="ctr">
              <a:lnSpc>
                <a:spcPts val="4958"/>
              </a:lnSpc>
            </a:pPr>
            <a:r>
              <a:rPr lang="en-US" sz="3467" spc="1404" dirty="0">
                <a:solidFill>
                  <a:srgbClr val="FFFFFF"/>
                </a:solidFill>
                <a:latin typeface="D-DIN Condensed"/>
              </a:rPr>
              <a:t>canacintramorelos.org.mx</a:t>
            </a:r>
          </a:p>
        </p:txBody>
      </p:sp>
      <p:pic>
        <p:nvPicPr>
          <p:cNvPr id="6" name="Picture 6"/>
          <p:cNvPicPr>
            <a:picLocks noChangeAspect="1"/>
          </p:cNvPicPr>
          <p:nvPr/>
        </p:nvPicPr>
        <p:blipFill>
          <a:blip r:embed="rId5"/>
          <a:srcRect/>
          <a:stretch>
            <a:fillRect/>
          </a:stretch>
        </p:blipFill>
        <p:spPr>
          <a:xfrm>
            <a:off x="3266713" y="685525"/>
            <a:ext cx="5658574" cy="11812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400" fill="hold"/>
                                        <p:tgtEl>
                                          <p:spTgt spid="7"/>
                                        </p:tgtEl>
                                      </p:cBhvr>
                                    </p:cmd>
                                  </p:childTnLst>
                                </p:cTn>
                              </p:par>
                              <p:par>
                                <p:cTn id="7" presetID="10"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par>
                                <p:cTn id="10" presetID="10" presetClass="entr" presetSubtype="0" fill="hold" grpId="0" nodeType="withEffect">
                                  <p:stCondLst>
                                    <p:cond delay="10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6" presetClass="entr" presetSubtype="37" fill="hold" nodeType="withEffect">
                                  <p:stCondLst>
                                    <p:cond delay="1500"/>
                                  </p:stCondLst>
                                  <p:childTnLst>
                                    <p:set>
                                      <p:cBhvr>
                                        <p:cTn id="14" dur="1" fill="hold">
                                          <p:stCondLst>
                                            <p:cond delay="0"/>
                                          </p:stCondLst>
                                        </p:cTn>
                                        <p:tgtEl>
                                          <p:spTgt spid="3"/>
                                        </p:tgtEl>
                                        <p:attrNameLst>
                                          <p:attrName>style.visibility</p:attrName>
                                        </p:attrNameLst>
                                      </p:cBhvr>
                                      <p:to>
                                        <p:strVal val="visible"/>
                                      </p:to>
                                    </p:set>
                                    <p:animEffect transition="in" filter="barn(outVertical)">
                                      <p:cBhvr>
                                        <p:cTn id="15" dur="500"/>
                                        <p:tgtEl>
                                          <p:spTgt spid="3"/>
                                        </p:tgtEl>
                                      </p:cBhvr>
                                    </p:animEffect>
                                  </p:childTnLst>
                                </p:cTn>
                              </p:par>
                              <p:par>
                                <p:cTn id="16" presetID="53" presetClass="entr" presetSubtype="16" fill="hold" grpId="0" nodeType="withEffect">
                                  <p:stCondLst>
                                    <p:cond delay="225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7"/>
                </p:tgtEl>
              </p:cMediaNode>
            </p:video>
          </p:childTnLst>
        </p:cTn>
      </p:par>
    </p:tnLst>
    <p:bldLst>
      <p:bldP spid="2"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3765"/>
        </a:solidFill>
        <a:effectLst/>
      </p:bgPr>
    </p:bg>
    <p:spTree>
      <p:nvGrpSpPr>
        <p:cNvPr id="1" name=""/>
        <p:cNvGrpSpPr/>
        <p:nvPr/>
      </p:nvGrpSpPr>
      <p:grpSpPr>
        <a:xfrm>
          <a:off x="0" y="0"/>
          <a:ext cx="0" cy="0"/>
          <a:chOff x="0" y="0"/>
          <a:chExt cx="0" cy="0"/>
        </a:xfrm>
      </p:grpSpPr>
      <p:grpSp>
        <p:nvGrpSpPr>
          <p:cNvPr id="2" name="Group 2"/>
          <p:cNvGrpSpPr/>
          <p:nvPr/>
        </p:nvGrpSpPr>
        <p:grpSpPr>
          <a:xfrm>
            <a:off x="7351615" y="-252663"/>
            <a:ext cx="4518208" cy="7219407"/>
            <a:chOff x="0" y="0"/>
            <a:chExt cx="9036416" cy="14438814"/>
          </a:xfrm>
        </p:grpSpPr>
        <p:pic>
          <p:nvPicPr>
            <p:cNvPr id="3" name="Picture 3"/>
            <p:cNvPicPr>
              <a:picLocks noChangeAspect="1"/>
            </p:cNvPicPr>
            <p:nvPr/>
          </p:nvPicPr>
          <p:blipFill>
            <a:blip r:embed="rId2">
              <a:grayscl/>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l="29139" r="29139"/>
            <a:stretch/>
          </p:blipFill>
          <p:spPr>
            <a:xfrm>
              <a:off x="0" y="0"/>
              <a:ext cx="9036416" cy="14438814"/>
            </a:xfrm>
            <a:prstGeom prst="rect">
              <a:avLst/>
            </a:prstGeom>
          </p:spPr>
        </p:pic>
      </p:grpSp>
      <p:pic>
        <p:nvPicPr>
          <p:cNvPr id="4" name="Picture 4"/>
          <p:cNvPicPr>
            <a:picLocks noChangeAspect="1"/>
          </p:cNvPicPr>
          <p:nvPr/>
        </p:nvPicPr>
        <p:blipFill>
          <a:blip r:embed="rId4"/>
          <a:srcRect/>
          <a:stretch>
            <a:fillRect/>
          </a:stretch>
        </p:blipFill>
        <p:spPr>
          <a:xfrm>
            <a:off x="7002299" y="1752595"/>
            <a:ext cx="6096287" cy="5860055"/>
          </a:xfrm>
          <a:prstGeom prst="rect">
            <a:avLst/>
          </a:prstGeom>
        </p:spPr>
      </p:pic>
      <p:grpSp>
        <p:nvGrpSpPr>
          <p:cNvPr id="5" name="Group 5"/>
          <p:cNvGrpSpPr/>
          <p:nvPr/>
        </p:nvGrpSpPr>
        <p:grpSpPr>
          <a:xfrm>
            <a:off x="-646713" y="168696"/>
            <a:ext cx="1034209" cy="1034209"/>
            <a:chOff x="0" y="0"/>
            <a:chExt cx="1913890" cy="1913890"/>
          </a:xfrm>
        </p:grpSpPr>
        <p:sp>
          <p:nvSpPr>
            <p:cNvPr id="6" name="Freeform 6"/>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AD0109"/>
            </a:solidFill>
          </p:spPr>
        </p:sp>
      </p:grpSp>
      <p:sp>
        <p:nvSpPr>
          <p:cNvPr id="7" name="TextBox 7"/>
          <p:cNvSpPr txBox="1"/>
          <p:nvPr/>
        </p:nvSpPr>
        <p:spPr>
          <a:xfrm>
            <a:off x="195495" y="359533"/>
            <a:ext cx="5987907" cy="371897"/>
          </a:xfrm>
          <a:prstGeom prst="rect">
            <a:avLst/>
          </a:prstGeom>
        </p:spPr>
        <p:txBody>
          <a:bodyPr lIns="0" tIns="0" rIns="0" bIns="0" rtlCol="0" anchor="t">
            <a:spAutoFit/>
          </a:bodyPr>
          <a:lstStyle/>
          <a:p>
            <a:pPr algn="ctr">
              <a:lnSpc>
                <a:spcPts val="2891"/>
              </a:lnSpc>
            </a:pPr>
            <a:r>
              <a:rPr lang="en-US" sz="2950">
                <a:solidFill>
                  <a:srgbClr val="FFFFFF"/>
                </a:solidFill>
                <a:latin typeface="Gotham Black"/>
              </a:rPr>
              <a:t>INFORME DE ACTIVIDADES</a:t>
            </a:r>
          </a:p>
        </p:txBody>
      </p:sp>
      <p:sp>
        <p:nvSpPr>
          <p:cNvPr id="8" name="TextBox 8"/>
          <p:cNvSpPr txBox="1"/>
          <p:nvPr/>
        </p:nvSpPr>
        <p:spPr>
          <a:xfrm>
            <a:off x="387496" y="2111130"/>
            <a:ext cx="6614803" cy="1769715"/>
          </a:xfrm>
          <a:prstGeom prst="rect">
            <a:avLst/>
          </a:prstGeom>
        </p:spPr>
        <p:txBody>
          <a:bodyPr lIns="0" tIns="0" rIns="0" bIns="0" rtlCol="0" anchor="t">
            <a:spAutoFit/>
          </a:bodyPr>
          <a:lstStyle/>
          <a:p>
            <a:pPr algn="just">
              <a:lnSpc>
                <a:spcPts val="2291"/>
              </a:lnSpc>
            </a:pPr>
            <a:r>
              <a:rPr lang="en-US" sz="2247">
                <a:solidFill>
                  <a:srgbClr val="FFFFFF"/>
                </a:solidFill>
                <a:latin typeface="D-DIN Condensed"/>
              </a:rPr>
              <a:t>CÉSAR AYALA FRANCO  (2015)</a:t>
            </a:r>
          </a:p>
          <a:p>
            <a:pPr algn="just">
              <a:lnSpc>
                <a:spcPts val="2291"/>
              </a:lnSpc>
            </a:pPr>
            <a:r>
              <a:rPr lang="en-US" sz="2247">
                <a:solidFill>
                  <a:srgbClr val="FFFFFF"/>
                </a:solidFill>
                <a:latin typeface="D-DIN Condensed"/>
              </a:rPr>
              <a:t>El proyecto “Gestión Empresarial” recurso $120,000.00  solicitado al</a:t>
            </a:r>
          </a:p>
          <a:p>
            <a:pPr algn="just">
              <a:lnSpc>
                <a:spcPts val="2291"/>
              </a:lnSpc>
            </a:pPr>
            <a:r>
              <a:rPr lang="en-US" sz="2247">
                <a:solidFill>
                  <a:srgbClr val="FFFFFF"/>
                </a:solidFill>
                <a:latin typeface="D-DIN Condensed"/>
              </a:rPr>
              <a:t>FIFODEPI </a:t>
            </a:r>
          </a:p>
          <a:p>
            <a:pPr algn="just">
              <a:lnSpc>
                <a:spcPts val="2291"/>
              </a:lnSpc>
            </a:pPr>
            <a:r>
              <a:rPr lang="en-US" sz="2247">
                <a:solidFill>
                  <a:srgbClr val="FFFFFF"/>
                </a:solidFill>
                <a:latin typeface="D-DIN Condensed"/>
              </a:rPr>
              <a:t> </a:t>
            </a:r>
          </a:p>
          <a:p>
            <a:pPr algn="just">
              <a:lnSpc>
                <a:spcPts val="2291"/>
              </a:lnSpc>
            </a:pPr>
            <a:r>
              <a:rPr lang="en-US" sz="2247">
                <a:solidFill>
                  <a:srgbClr val="FFFFFF"/>
                </a:solidFill>
                <a:latin typeface="D-DIN Condensed"/>
              </a:rPr>
              <a:t>El 18 de mayo de 2020 se hizo la entrega del proyecto, haciendo una búsqueda y generando las evidencias para poder cumplir.</a:t>
            </a:r>
          </a:p>
        </p:txBody>
      </p:sp>
      <p:sp>
        <p:nvSpPr>
          <p:cNvPr id="9" name="TextBox 9"/>
          <p:cNvSpPr txBox="1"/>
          <p:nvPr/>
        </p:nvSpPr>
        <p:spPr>
          <a:xfrm>
            <a:off x="560455" y="777118"/>
            <a:ext cx="5532473" cy="1051570"/>
          </a:xfrm>
          <a:prstGeom prst="rect">
            <a:avLst/>
          </a:prstGeom>
        </p:spPr>
        <p:txBody>
          <a:bodyPr lIns="0" tIns="0" rIns="0" bIns="0" rtlCol="0" anchor="t">
            <a:spAutoFit/>
          </a:bodyPr>
          <a:lstStyle/>
          <a:p>
            <a:pPr>
              <a:lnSpc>
                <a:spcPts val="4082"/>
              </a:lnSpc>
            </a:pPr>
            <a:r>
              <a:rPr lang="en-US" sz="3780">
                <a:solidFill>
                  <a:srgbClr val="7EB7DE"/>
                </a:solidFill>
                <a:latin typeface="D-DIN Condensed"/>
              </a:rPr>
              <a:t>PROYECTOS NO CERRADOS POR ADMINSTRACIONES ANTERIORES</a:t>
            </a:r>
          </a:p>
        </p:txBody>
      </p:sp>
      <p:pic>
        <p:nvPicPr>
          <p:cNvPr id="10" name="Picture 10"/>
          <p:cNvPicPr>
            <a:picLocks noChangeAspect="1"/>
          </p:cNvPicPr>
          <p:nvPr/>
        </p:nvPicPr>
        <p:blipFill>
          <a:blip r:embed="rId5"/>
          <a:srcRect l="149" r="149"/>
          <a:stretch>
            <a:fillRect/>
          </a:stretch>
        </p:blipFill>
        <p:spPr>
          <a:xfrm>
            <a:off x="3326691" y="6048397"/>
            <a:ext cx="3204795" cy="671004"/>
          </a:xfrm>
          <a:prstGeom prst="rect">
            <a:avLst/>
          </a:prstGeom>
        </p:spPr>
      </p:pic>
      <p:sp>
        <p:nvSpPr>
          <p:cNvPr id="11" name="TextBox 11"/>
          <p:cNvSpPr txBox="1"/>
          <p:nvPr/>
        </p:nvSpPr>
        <p:spPr>
          <a:xfrm>
            <a:off x="332738" y="6164007"/>
            <a:ext cx="2304492" cy="332399"/>
          </a:xfrm>
          <a:prstGeom prst="rect">
            <a:avLst/>
          </a:prstGeom>
        </p:spPr>
        <p:txBody>
          <a:bodyPr lIns="0" tIns="0" rIns="0" bIns="0" rtlCol="0" anchor="t">
            <a:spAutoFit/>
          </a:bodyPr>
          <a:lstStyle/>
          <a:p>
            <a:pPr algn="ctr">
              <a:lnSpc>
                <a:spcPts val="2873"/>
              </a:lnSpc>
            </a:pPr>
            <a:r>
              <a:rPr lang="en-US" sz="2052">
                <a:solidFill>
                  <a:srgbClr val="FFFFFF"/>
                </a:solidFill>
                <a:latin typeface="D-DIN Condensed"/>
              </a:rPr>
              <a:t>canacintramorelos.org.mx</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3765"/>
        </a:solidFill>
        <a:effectLst/>
      </p:bgPr>
    </p:bg>
    <p:spTree>
      <p:nvGrpSpPr>
        <p:cNvPr id="1" name=""/>
        <p:cNvGrpSpPr/>
        <p:nvPr/>
      </p:nvGrpSpPr>
      <p:grpSpPr>
        <a:xfrm>
          <a:off x="0" y="0"/>
          <a:ext cx="0" cy="0"/>
          <a:chOff x="0" y="0"/>
          <a:chExt cx="0" cy="0"/>
        </a:xfrm>
      </p:grpSpPr>
      <p:grpSp>
        <p:nvGrpSpPr>
          <p:cNvPr id="2" name="Group 2"/>
          <p:cNvGrpSpPr/>
          <p:nvPr/>
        </p:nvGrpSpPr>
        <p:grpSpPr>
          <a:xfrm>
            <a:off x="7351615" y="-252663"/>
            <a:ext cx="4518208" cy="7219407"/>
            <a:chOff x="0" y="0"/>
            <a:chExt cx="9036416" cy="14438814"/>
          </a:xfrm>
        </p:grpSpPr>
        <p:pic>
          <p:nvPicPr>
            <p:cNvPr id="3" name="Picture 3"/>
            <p:cNvPicPr>
              <a:picLocks noChangeAspect="1"/>
            </p:cNvPicPr>
            <p:nvPr/>
          </p:nvPicPr>
          <p:blipFill>
            <a:blip r:embed="rId2"/>
            <a:srcRect l="30780" r="27496"/>
            <a:stretch>
              <a:fillRect/>
            </a:stretch>
          </p:blipFill>
          <p:spPr>
            <a:xfrm>
              <a:off x="0" y="0"/>
              <a:ext cx="9036416" cy="14438814"/>
            </a:xfrm>
            <a:prstGeom prst="rect">
              <a:avLst/>
            </a:prstGeom>
          </p:spPr>
        </p:pic>
      </p:grpSp>
      <p:pic>
        <p:nvPicPr>
          <p:cNvPr id="4" name="Picture 4"/>
          <p:cNvPicPr>
            <a:picLocks noChangeAspect="1"/>
          </p:cNvPicPr>
          <p:nvPr/>
        </p:nvPicPr>
        <p:blipFill>
          <a:blip r:embed="rId3"/>
          <a:srcRect/>
          <a:stretch>
            <a:fillRect/>
          </a:stretch>
        </p:blipFill>
        <p:spPr>
          <a:xfrm>
            <a:off x="7002299" y="1752595"/>
            <a:ext cx="6096287" cy="5860055"/>
          </a:xfrm>
          <a:prstGeom prst="rect">
            <a:avLst/>
          </a:prstGeom>
        </p:spPr>
      </p:pic>
      <p:grpSp>
        <p:nvGrpSpPr>
          <p:cNvPr id="5" name="Group 5"/>
          <p:cNvGrpSpPr/>
          <p:nvPr/>
        </p:nvGrpSpPr>
        <p:grpSpPr>
          <a:xfrm>
            <a:off x="-646713" y="168696"/>
            <a:ext cx="1034209" cy="1034209"/>
            <a:chOff x="0" y="0"/>
            <a:chExt cx="1913890" cy="1913890"/>
          </a:xfrm>
        </p:grpSpPr>
        <p:sp>
          <p:nvSpPr>
            <p:cNvPr id="6" name="Freeform 6"/>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AD0109"/>
            </a:solidFill>
          </p:spPr>
        </p:sp>
      </p:grpSp>
      <p:sp>
        <p:nvSpPr>
          <p:cNvPr id="7" name="TextBox 7"/>
          <p:cNvSpPr txBox="1"/>
          <p:nvPr/>
        </p:nvSpPr>
        <p:spPr>
          <a:xfrm>
            <a:off x="195495" y="359533"/>
            <a:ext cx="5987907" cy="371897"/>
          </a:xfrm>
          <a:prstGeom prst="rect">
            <a:avLst/>
          </a:prstGeom>
        </p:spPr>
        <p:txBody>
          <a:bodyPr lIns="0" tIns="0" rIns="0" bIns="0" rtlCol="0" anchor="t">
            <a:spAutoFit/>
          </a:bodyPr>
          <a:lstStyle/>
          <a:p>
            <a:pPr algn="ctr">
              <a:lnSpc>
                <a:spcPts val="2891"/>
              </a:lnSpc>
            </a:pPr>
            <a:r>
              <a:rPr lang="en-US" sz="2950">
                <a:solidFill>
                  <a:srgbClr val="FFFFFF"/>
                </a:solidFill>
                <a:latin typeface="Gotham Black"/>
              </a:rPr>
              <a:t>INFORME DE ACTIVIDADES</a:t>
            </a:r>
          </a:p>
        </p:txBody>
      </p:sp>
      <p:sp>
        <p:nvSpPr>
          <p:cNvPr id="8" name="TextBox 8"/>
          <p:cNvSpPr txBox="1"/>
          <p:nvPr/>
        </p:nvSpPr>
        <p:spPr>
          <a:xfrm>
            <a:off x="387496" y="2111130"/>
            <a:ext cx="6614803" cy="3539430"/>
          </a:xfrm>
          <a:prstGeom prst="rect">
            <a:avLst/>
          </a:prstGeom>
        </p:spPr>
        <p:txBody>
          <a:bodyPr lIns="0" tIns="0" rIns="0" bIns="0" rtlCol="0" anchor="t">
            <a:spAutoFit/>
          </a:bodyPr>
          <a:lstStyle/>
          <a:p>
            <a:pPr algn="just">
              <a:lnSpc>
                <a:spcPts val="2291"/>
              </a:lnSpc>
            </a:pPr>
            <a:r>
              <a:rPr lang="en-US" sz="2247">
                <a:solidFill>
                  <a:srgbClr val="FFFFFF"/>
                </a:solidFill>
                <a:latin typeface="D-DIN Condensed"/>
              </a:rPr>
              <a:t>JORGE ANTONIO SALVADOR MÁTAR VARGAS</a:t>
            </a:r>
          </a:p>
          <a:p>
            <a:pPr algn="just">
              <a:lnSpc>
                <a:spcPts val="2291"/>
              </a:lnSpc>
            </a:pPr>
            <a:r>
              <a:rPr lang="en-US" sz="2247">
                <a:solidFill>
                  <a:srgbClr val="FFFFFF"/>
                </a:solidFill>
                <a:latin typeface="D-DIN Condensed"/>
              </a:rPr>
              <a:t>(2019) Proyecto “Expo empresarial, Morelos</a:t>
            </a:r>
          </a:p>
          <a:p>
            <a:pPr algn="just">
              <a:lnSpc>
                <a:spcPts val="2291"/>
              </a:lnSpc>
            </a:pPr>
            <a:r>
              <a:rPr lang="en-US" sz="2247">
                <a:solidFill>
                  <a:srgbClr val="FFFFFF"/>
                </a:solidFill>
                <a:latin typeface="D-DIN Condensed"/>
              </a:rPr>
              <a:t>Anfitrión del Mundo” recurso $2,900,000.00 solicitado a FIDECOMP</a:t>
            </a:r>
          </a:p>
          <a:p>
            <a:pPr algn="just">
              <a:lnSpc>
                <a:spcPts val="2291"/>
              </a:lnSpc>
            </a:pPr>
            <a:r>
              <a:rPr lang="en-US" sz="2247">
                <a:solidFill>
                  <a:srgbClr val="FFFFFF"/>
                </a:solidFill>
                <a:latin typeface="D-DIN Condensed"/>
              </a:rPr>
              <a:t> </a:t>
            </a:r>
          </a:p>
          <a:p>
            <a:pPr algn="just">
              <a:lnSpc>
                <a:spcPts val="2291"/>
              </a:lnSpc>
            </a:pPr>
            <a:r>
              <a:rPr lang="en-US" sz="2247">
                <a:solidFill>
                  <a:srgbClr val="FFFFFF"/>
                </a:solidFill>
                <a:latin typeface="D-DIN Condensed"/>
              </a:rPr>
              <a:t>El 14 de septiembre de 2020 se hizo la entrega de los resultados. Y se direron por enterados todas las observaciones fueron subsanadas.</a:t>
            </a:r>
          </a:p>
          <a:p>
            <a:pPr algn="just">
              <a:lnSpc>
                <a:spcPts val="2291"/>
              </a:lnSpc>
            </a:pPr>
            <a:r>
              <a:rPr lang="en-US" sz="2247">
                <a:solidFill>
                  <a:srgbClr val="FFFFFF"/>
                </a:solidFill>
                <a:latin typeface="D-DIN Condensed"/>
              </a:rPr>
              <a:t> </a:t>
            </a:r>
          </a:p>
          <a:p>
            <a:pPr algn="just">
              <a:lnSpc>
                <a:spcPts val="2291"/>
              </a:lnSpc>
            </a:pPr>
            <a:r>
              <a:rPr lang="en-US" sz="2247">
                <a:solidFill>
                  <a:srgbClr val="FFFFFF"/>
                </a:solidFill>
                <a:latin typeface="D-DIN Condensed"/>
              </a:rPr>
              <a:t>Esta situación de falta de entrega de informes finales y /o observaciones sin atender NO permitió acceder a nuevos proyectos hasta no cerrar los proyectos. De no haber dado respuesta nos hubieran solicitado el reintegro del recurso más intereses, asi están firmados los convenios.</a:t>
            </a:r>
          </a:p>
        </p:txBody>
      </p:sp>
      <p:sp>
        <p:nvSpPr>
          <p:cNvPr id="9" name="TextBox 9"/>
          <p:cNvSpPr txBox="1"/>
          <p:nvPr/>
        </p:nvSpPr>
        <p:spPr>
          <a:xfrm>
            <a:off x="560455" y="777118"/>
            <a:ext cx="5532473" cy="1051570"/>
          </a:xfrm>
          <a:prstGeom prst="rect">
            <a:avLst/>
          </a:prstGeom>
        </p:spPr>
        <p:txBody>
          <a:bodyPr lIns="0" tIns="0" rIns="0" bIns="0" rtlCol="0" anchor="t">
            <a:spAutoFit/>
          </a:bodyPr>
          <a:lstStyle/>
          <a:p>
            <a:pPr>
              <a:lnSpc>
                <a:spcPts val="4082"/>
              </a:lnSpc>
            </a:pPr>
            <a:r>
              <a:rPr lang="en-US" sz="3780">
                <a:solidFill>
                  <a:srgbClr val="7EB7DE"/>
                </a:solidFill>
                <a:latin typeface="D-DIN Condensed"/>
              </a:rPr>
              <a:t>PROYECTOS NO CERRADOS POR ADMINSTRACIONES ANTERIORES</a:t>
            </a:r>
          </a:p>
        </p:txBody>
      </p:sp>
      <p:pic>
        <p:nvPicPr>
          <p:cNvPr id="10" name="Picture 10"/>
          <p:cNvPicPr>
            <a:picLocks noChangeAspect="1"/>
          </p:cNvPicPr>
          <p:nvPr/>
        </p:nvPicPr>
        <p:blipFill>
          <a:blip r:embed="rId4"/>
          <a:srcRect l="149" r="149"/>
          <a:stretch>
            <a:fillRect/>
          </a:stretch>
        </p:blipFill>
        <p:spPr>
          <a:xfrm>
            <a:off x="3326691" y="6048397"/>
            <a:ext cx="3204795" cy="671004"/>
          </a:xfrm>
          <a:prstGeom prst="rect">
            <a:avLst/>
          </a:prstGeom>
        </p:spPr>
      </p:pic>
      <p:sp>
        <p:nvSpPr>
          <p:cNvPr id="11" name="TextBox 11"/>
          <p:cNvSpPr txBox="1"/>
          <p:nvPr/>
        </p:nvSpPr>
        <p:spPr>
          <a:xfrm>
            <a:off x="332738" y="6164007"/>
            <a:ext cx="2304492" cy="332399"/>
          </a:xfrm>
          <a:prstGeom prst="rect">
            <a:avLst/>
          </a:prstGeom>
        </p:spPr>
        <p:txBody>
          <a:bodyPr lIns="0" tIns="0" rIns="0" bIns="0" rtlCol="0" anchor="t">
            <a:spAutoFit/>
          </a:bodyPr>
          <a:lstStyle/>
          <a:p>
            <a:pPr algn="ctr">
              <a:lnSpc>
                <a:spcPts val="2873"/>
              </a:lnSpc>
            </a:pPr>
            <a:r>
              <a:rPr lang="en-US" sz="2052">
                <a:solidFill>
                  <a:srgbClr val="FFFFFF"/>
                </a:solidFill>
                <a:latin typeface="D-DIN Condensed"/>
              </a:rPr>
              <a:t>canacintramorelos.org.mx</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3765"/>
        </a:solidFill>
        <a:effectLst/>
      </p:bgPr>
    </p:bg>
    <p:spTree>
      <p:nvGrpSpPr>
        <p:cNvPr id="1" name=""/>
        <p:cNvGrpSpPr/>
        <p:nvPr/>
      </p:nvGrpSpPr>
      <p:grpSpPr>
        <a:xfrm>
          <a:off x="0" y="0"/>
          <a:ext cx="0" cy="0"/>
          <a:chOff x="0" y="0"/>
          <a:chExt cx="0" cy="0"/>
        </a:xfrm>
      </p:grpSpPr>
      <p:grpSp>
        <p:nvGrpSpPr>
          <p:cNvPr id="2" name="Group 2"/>
          <p:cNvGrpSpPr/>
          <p:nvPr/>
        </p:nvGrpSpPr>
        <p:grpSpPr>
          <a:xfrm>
            <a:off x="7351615" y="-252663"/>
            <a:ext cx="4518208" cy="7219407"/>
            <a:chOff x="0" y="0"/>
            <a:chExt cx="9036416" cy="14438814"/>
          </a:xfrm>
        </p:grpSpPr>
        <p:pic>
          <p:nvPicPr>
            <p:cNvPr id="3" name="Picture 3"/>
            <p:cNvPicPr>
              <a:picLocks noChangeAspect="1"/>
            </p:cNvPicPr>
            <p:nvPr/>
          </p:nvPicPr>
          <p:blipFill>
            <a:blip r:embed="rId2"/>
            <a:srcRect l="29138" r="29138"/>
            <a:stretch>
              <a:fillRect/>
            </a:stretch>
          </p:blipFill>
          <p:spPr>
            <a:xfrm>
              <a:off x="0" y="0"/>
              <a:ext cx="9036416" cy="14438814"/>
            </a:xfrm>
            <a:prstGeom prst="rect">
              <a:avLst/>
            </a:prstGeom>
          </p:spPr>
        </p:pic>
      </p:grpSp>
      <p:pic>
        <p:nvPicPr>
          <p:cNvPr id="4" name="Picture 4"/>
          <p:cNvPicPr>
            <a:picLocks noChangeAspect="1"/>
          </p:cNvPicPr>
          <p:nvPr/>
        </p:nvPicPr>
        <p:blipFill>
          <a:blip r:embed="rId3"/>
          <a:srcRect/>
          <a:stretch>
            <a:fillRect/>
          </a:stretch>
        </p:blipFill>
        <p:spPr>
          <a:xfrm>
            <a:off x="7002299" y="1752595"/>
            <a:ext cx="6096287" cy="5860055"/>
          </a:xfrm>
          <a:prstGeom prst="rect">
            <a:avLst/>
          </a:prstGeom>
        </p:spPr>
      </p:pic>
      <p:grpSp>
        <p:nvGrpSpPr>
          <p:cNvPr id="5" name="Group 5"/>
          <p:cNvGrpSpPr/>
          <p:nvPr/>
        </p:nvGrpSpPr>
        <p:grpSpPr>
          <a:xfrm>
            <a:off x="-646713" y="168696"/>
            <a:ext cx="1034209" cy="1034209"/>
            <a:chOff x="0" y="0"/>
            <a:chExt cx="1913890" cy="1913890"/>
          </a:xfrm>
        </p:grpSpPr>
        <p:sp>
          <p:nvSpPr>
            <p:cNvPr id="6" name="Freeform 6"/>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AD0109"/>
            </a:solidFill>
          </p:spPr>
        </p:sp>
      </p:grpSp>
      <p:pic>
        <p:nvPicPr>
          <p:cNvPr id="7" name="Picture 7"/>
          <p:cNvPicPr>
            <a:picLocks noChangeAspect="1"/>
          </p:cNvPicPr>
          <p:nvPr/>
        </p:nvPicPr>
        <p:blipFill>
          <a:blip r:embed="rId4"/>
          <a:srcRect l="149" r="149"/>
          <a:stretch>
            <a:fillRect/>
          </a:stretch>
        </p:blipFill>
        <p:spPr>
          <a:xfrm>
            <a:off x="3326691" y="6048397"/>
            <a:ext cx="3204795" cy="671004"/>
          </a:xfrm>
          <a:prstGeom prst="rect">
            <a:avLst/>
          </a:prstGeom>
        </p:spPr>
      </p:pic>
      <p:pic>
        <p:nvPicPr>
          <p:cNvPr id="8" name="Picture 8"/>
          <p:cNvPicPr>
            <a:picLocks noChangeAspect="1"/>
          </p:cNvPicPr>
          <p:nvPr/>
        </p:nvPicPr>
        <p:blipFill>
          <a:blip r:embed="rId5"/>
          <a:srcRect/>
          <a:stretch>
            <a:fillRect/>
          </a:stretch>
        </p:blipFill>
        <p:spPr>
          <a:xfrm>
            <a:off x="579862" y="2797327"/>
            <a:ext cx="6247780" cy="1168939"/>
          </a:xfrm>
          <a:prstGeom prst="rect">
            <a:avLst/>
          </a:prstGeom>
        </p:spPr>
      </p:pic>
      <p:sp>
        <p:nvSpPr>
          <p:cNvPr id="9" name="TextBox 9"/>
          <p:cNvSpPr txBox="1"/>
          <p:nvPr/>
        </p:nvSpPr>
        <p:spPr>
          <a:xfrm>
            <a:off x="195495" y="359533"/>
            <a:ext cx="5987907" cy="371897"/>
          </a:xfrm>
          <a:prstGeom prst="rect">
            <a:avLst/>
          </a:prstGeom>
        </p:spPr>
        <p:txBody>
          <a:bodyPr lIns="0" tIns="0" rIns="0" bIns="0" rtlCol="0" anchor="t">
            <a:spAutoFit/>
          </a:bodyPr>
          <a:lstStyle/>
          <a:p>
            <a:pPr algn="ctr">
              <a:lnSpc>
                <a:spcPts val="2891"/>
              </a:lnSpc>
            </a:pPr>
            <a:r>
              <a:rPr lang="en-US" sz="2950">
                <a:solidFill>
                  <a:srgbClr val="FFFFFF"/>
                </a:solidFill>
                <a:latin typeface="Gotham Black"/>
              </a:rPr>
              <a:t>INFORME DE ACTIVIDADES</a:t>
            </a:r>
          </a:p>
        </p:txBody>
      </p:sp>
      <p:sp>
        <p:nvSpPr>
          <p:cNvPr id="10" name="TextBox 10"/>
          <p:cNvSpPr txBox="1"/>
          <p:nvPr/>
        </p:nvSpPr>
        <p:spPr>
          <a:xfrm>
            <a:off x="588961" y="681868"/>
            <a:ext cx="3278308" cy="436402"/>
          </a:xfrm>
          <a:prstGeom prst="rect">
            <a:avLst/>
          </a:prstGeom>
        </p:spPr>
        <p:txBody>
          <a:bodyPr lIns="0" tIns="0" rIns="0" bIns="0" rtlCol="0" anchor="t">
            <a:spAutoFit/>
          </a:bodyPr>
          <a:lstStyle/>
          <a:p>
            <a:pPr algn="ctr">
              <a:lnSpc>
                <a:spcPts val="3807"/>
              </a:lnSpc>
              <a:spcBef>
                <a:spcPct val="0"/>
              </a:spcBef>
            </a:pPr>
            <a:r>
              <a:rPr lang="en-US" sz="2719">
                <a:solidFill>
                  <a:srgbClr val="7EB7DE"/>
                </a:solidFill>
                <a:latin typeface="D-DIN Condensed"/>
              </a:rPr>
              <a:t>COMPOSICIÓN DE AFILIADOS</a:t>
            </a:r>
          </a:p>
        </p:txBody>
      </p:sp>
      <p:sp>
        <p:nvSpPr>
          <p:cNvPr id="11" name="TextBox 11"/>
          <p:cNvSpPr txBox="1"/>
          <p:nvPr/>
        </p:nvSpPr>
        <p:spPr>
          <a:xfrm>
            <a:off x="332738" y="6164007"/>
            <a:ext cx="2304492" cy="332399"/>
          </a:xfrm>
          <a:prstGeom prst="rect">
            <a:avLst/>
          </a:prstGeom>
        </p:spPr>
        <p:txBody>
          <a:bodyPr lIns="0" tIns="0" rIns="0" bIns="0" rtlCol="0" anchor="t">
            <a:spAutoFit/>
          </a:bodyPr>
          <a:lstStyle/>
          <a:p>
            <a:pPr algn="ctr">
              <a:lnSpc>
                <a:spcPts val="2873"/>
              </a:lnSpc>
            </a:pPr>
            <a:r>
              <a:rPr lang="en-US" sz="2052">
                <a:solidFill>
                  <a:srgbClr val="FFFFFF"/>
                </a:solidFill>
                <a:latin typeface="D-DIN Condensed"/>
              </a:rPr>
              <a:t>canacintramorelos.org.mx</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3765"/>
        </a:solidFill>
        <a:effectLst/>
      </p:bgPr>
    </p:bg>
    <p:spTree>
      <p:nvGrpSpPr>
        <p:cNvPr id="1" name=""/>
        <p:cNvGrpSpPr/>
        <p:nvPr/>
      </p:nvGrpSpPr>
      <p:grpSpPr>
        <a:xfrm>
          <a:off x="0" y="0"/>
          <a:ext cx="0" cy="0"/>
          <a:chOff x="0" y="0"/>
          <a:chExt cx="0" cy="0"/>
        </a:xfrm>
      </p:grpSpPr>
      <p:grpSp>
        <p:nvGrpSpPr>
          <p:cNvPr id="2" name="Group 2"/>
          <p:cNvGrpSpPr/>
          <p:nvPr/>
        </p:nvGrpSpPr>
        <p:grpSpPr>
          <a:xfrm>
            <a:off x="7351615" y="-252663"/>
            <a:ext cx="4518208" cy="7219407"/>
            <a:chOff x="0" y="0"/>
            <a:chExt cx="9036416" cy="14438814"/>
          </a:xfrm>
        </p:grpSpPr>
        <p:pic>
          <p:nvPicPr>
            <p:cNvPr id="3" name="Picture 3"/>
            <p:cNvPicPr>
              <a:picLocks noChangeAspect="1"/>
            </p:cNvPicPr>
            <p:nvPr/>
          </p:nvPicPr>
          <p:blipFill>
            <a:blip r:embed="rId2">
              <a:grayscl/>
              <a:extLst>
                <a:ext uri="{28A0092B-C50C-407E-A947-70E740481C1C}">
                  <a14:useLocalDpi xmlns:a14="http://schemas.microsoft.com/office/drawing/2010/main" val="0"/>
                </a:ext>
              </a:extLst>
            </a:blip>
            <a:srcRect l="29122" r="29122"/>
            <a:stretch/>
          </p:blipFill>
          <p:spPr>
            <a:xfrm>
              <a:off x="0" y="0"/>
              <a:ext cx="9036416" cy="14438814"/>
            </a:xfrm>
            <a:prstGeom prst="rect">
              <a:avLst/>
            </a:prstGeom>
          </p:spPr>
        </p:pic>
      </p:grpSp>
      <p:pic>
        <p:nvPicPr>
          <p:cNvPr id="4" name="Picture 4"/>
          <p:cNvPicPr>
            <a:picLocks noChangeAspect="1"/>
          </p:cNvPicPr>
          <p:nvPr/>
        </p:nvPicPr>
        <p:blipFill>
          <a:blip r:embed="rId3"/>
          <a:srcRect/>
          <a:stretch>
            <a:fillRect/>
          </a:stretch>
        </p:blipFill>
        <p:spPr>
          <a:xfrm>
            <a:off x="7002299" y="1752595"/>
            <a:ext cx="6096287" cy="5860055"/>
          </a:xfrm>
          <a:prstGeom prst="rect">
            <a:avLst/>
          </a:prstGeom>
        </p:spPr>
      </p:pic>
      <p:grpSp>
        <p:nvGrpSpPr>
          <p:cNvPr id="5" name="Group 5"/>
          <p:cNvGrpSpPr/>
          <p:nvPr/>
        </p:nvGrpSpPr>
        <p:grpSpPr>
          <a:xfrm>
            <a:off x="-646713" y="168696"/>
            <a:ext cx="1034209" cy="1034209"/>
            <a:chOff x="0" y="0"/>
            <a:chExt cx="1913890" cy="1913890"/>
          </a:xfrm>
        </p:grpSpPr>
        <p:sp>
          <p:nvSpPr>
            <p:cNvPr id="6" name="Freeform 6"/>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AD0109"/>
            </a:solidFill>
          </p:spPr>
        </p:sp>
      </p:grpSp>
      <p:sp>
        <p:nvSpPr>
          <p:cNvPr id="7" name="TextBox 7"/>
          <p:cNvSpPr txBox="1"/>
          <p:nvPr/>
        </p:nvSpPr>
        <p:spPr>
          <a:xfrm>
            <a:off x="195495" y="359533"/>
            <a:ext cx="5987907" cy="371897"/>
          </a:xfrm>
          <a:prstGeom prst="rect">
            <a:avLst/>
          </a:prstGeom>
        </p:spPr>
        <p:txBody>
          <a:bodyPr lIns="0" tIns="0" rIns="0" bIns="0" rtlCol="0" anchor="t">
            <a:spAutoFit/>
          </a:bodyPr>
          <a:lstStyle/>
          <a:p>
            <a:pPr algn="ctr">
              <a:lnSpc>
                <a:spcPts val="2891"/>
              </a:lnSpc>
            </a:pPr>
            <a:r>
              <a:rPr lang="en-US" sz="2950">
                <a:solidFill>
                  <a:srgbClr val="FFFFFF"/>
                </a:solidFill>
                <a:latin typeface="Gotham Black"/>
              </a:rPr>
              <a:t>INFORME DE ACTIVIDADES</a:t>
            </a:r>
          </a:p>
        </p:txBody>
      </p:sp>
      <p:sp>
        <p:nvSpPr>
          <p:cNvPr id="8" name="TextBox 8"/>
          <p:cNvSpPr txBox="1"/>
          <p:nvPr/>
        </p:nvSpPr>
        <p:spPr>
          <a:xfrm>
            <a:off x="557291" y="703552"/>
            <a:ext cx="4738648" cy="436402"/>
          </a:xfrm>
          <a:prstGeom prst="rect">
            <a:avLst/>
          </a:prstGeom>
        </p:spPr>
        <p:txBody>
          <a:bodyPr lIns="0" tIns="0" rIns="0" bIns="0" rtlCol="0" anchor="t">
            <a:spAutoFit/>
          </a:bodyPr>
          <a:lstStyle/>
          <a:p>
            <a:pPr>
              <a:lnSpc>
                <a:spcPts val="3807"/>
              </a:lnSpc>
              <a:spcBef>
                <a:spcPct val="0"/>
              </a:spcBef>
            </a:pPr>
            <a:r>
              <a:rPr lang="en-US" sz="2719">
                <a:solidFill>
                  <a:srgbClr val="7EB7DE"/>
                </a:solidFill>
                <a:latin typeface="D-DIN Condensed"/>
              </a:rPr>
              <a:t>PROCEDIMIENTOS </a:t>
            </a:r>
            <a:r>
              <a:rPr lang="en-US" sz="1059">
                <a:solidFill>
                  <a:srgbClr val="7EB7DE"/>
                </a:solidFill>
                <a:latin typeface="Arimo"/>
              </a:rPr>
              <a:t>DOCUMENTADOS</a:t>
            </a:r>
          </a:p>
        </p:txBody>
      </p:sp>
      <p:pic>
        <p:nvPicPr>
          <p:cNvPr id="9" name="Picture 9"/>
          <p:cNvPicPr>
            <a:picLocks noChangeAspect="1"/>
          </p:cNvPicPr>
          <p:nvPr/>
        </p:nvPicPr>
        <p:blipFill>
          <a:blip r:embed="rId4"/>
          <a:srcRect l="149" r="149"/>
          <a:stretch>
            <a:fillRect/>
          </a:stretch>
        </p:blipFill>
        <p:spPr>
          <a:xfrm>
            <a:off x="3326691" y="6048397"/>
            <a:ext cx="3204795" cy="671004"/>
          </a:xfrm>
          <a:prstGeom prst="rect">
            <a:avLst/>
          </a:prstGeom>
        </p:spPr>
      </p:pic>
      <p:sp>
        <p:nvSpPr>
          <p:cNvPr id="10" name="TextBox 10"/>
          <p:cNvSpPr txBox="1"/>
          <p:nvPr/>
        </p:nvSpPr>
        <p:spPr>
          <a:xfrm>
            <a:off x="332738" y="6164007"/>
            <a:ext cx="2304492" cy="332399"/>
          </a:xfrm>
          <a:prstGeom prst="rect">
            <a:avLst/>
          </a:prstGeom>
        </p:spPr>
        <p:txBody>
          <a:bodyPr lIns="0" tIns="0" rIns="0" bIns="0" rtlCol="0" anchor="t">
            <a:spAutoFit/>
          </a:bodyPr>
          <a:lstStyle/>
          <a:p>
            <a:pPr algn="ctr">
              <a:lnSpc>
                <a:spcPts val="2873"/>
              </a:lnSpc>
            </a:pPr>
            <a:r>
              <a:rPr lang="en-US" sz="2052">
                <a:solidFill>
                  <a:srgbClr val="FFFFFF"/>
                </a:solidFill>
                <a:latin typeface="D-DIN Condensed"/>
              </a:rPr>
              <a:t>canacintramorelos.org.mx</a:t>
            </a:r>
          </a:p>
        </p:txBody>
      </p:sp>
      <p:sp>
        <p:nvSpPr>
          <p:cNvPr id="11" name="TextBox 11"/>
          <p:cNvSpPr txBox="1"/>
          <p:nvPr/>
        </p:nvSpPr>
        <p:spPr>
          <a:xfrm>
            <a:off x="557292" y="1461168"/>
            <a:ext cx="6631369" cy="3911007"/>
          </a:xfrm>
          <a:prstGeom prst="rect">
            <a:avLst/>
          </a:prstGeom>
        </p:spPr>
        <p:txBody>
          <a:bodyPr lIns="0" tIns="0" rIns="0" bIns="0" rtlCol="0" anchor="t">
            <a:spAutoFit/>
          </a:bodyPr>
          <a:lstStyle/>
          <a:p>
            <a:pPr>
              <a:lnSpc>
                <a:spcPts val="5176"/>
              </a:lnSpc>
            </a:pPr>
            <a:r>
              <a:rPr lang="en-US" sz="2941">
                <a:solidFill>
                  <a:srgbClr val="FFFFFF"/>
                </a:solidFill>
                <a:latin typeface="D-DIN Condensed"/>
              </a:rPr>
              <a:t>Custodia de cheques y tokens</a:t>
            </a:r>
          </a:p>
          <a:p>
            <a:pPr>
              <a:lnSpc>
                <a:spcPts val="5176"/>
              </a:lnSpc>
            </a:pPr>
            <a:r>
              <a:rPr lang="en-US" sz="2941">
                <a:solidFill>
                  <a:srgbClr val="FFFFFF"/>
                </a:solidFill>
                <a:latin typeface="D-DIN Condensed"/>
              </a:rPr>
              <a:t>Custodia de expedientes</a:t>
            </a:r>
          </a:p>
          <a:p>
            <a:pPr>
              <a:lnSpc>
                <a:spcPts val="5176"/>
              </a:lnSpc>
            </a:pPr>
            <a:r>
              <a:rPr lang="en-US" sz="2941">
                <a:solidFill>
                  <a:srgbClr val="FFFFFF"/>
                </a:solidFill>
                <a:latin typeface="D-DIN Condensed"/>
              </a:rPr>
              <a:t>Fondo revolvente</a:t>
            </a:r>
          </a:p>
          <a:p>
            <a:pPr>
              <a:lnSpc>
                <a:spcPts val="5176"/>
              </a:lnSpc>
            </a:pPr>
            <a:r>
              <a:rPr lang="en-US" sz="2941">
                <a:solidFill>
                  <a:srgbClr val="FFFFFF"/>
                </a:solidFill>
                <a:latin typeface="D-DIN Condensed"/>
              </a:rPr>
              <a:t>Nóminas y pagos</a:t>
            </a:r>
          </a:p>
          <a:p>
            <a:pPr>
              <a:lnSpc>
                <a:spcPts val="5176"/>
              </a:lnSpc>
            </a:pPr>
            <a:r>
              <a:rPr lang="en-US" sz="2941">
                <a:solidFill>
                  <a:srgbClr val="FFFFFF"/>
                </a:solidFill>
                <a:latin typeface="D-DIN Condensed"/>
              </a:rPr>
              <a:t>Revisión y verificación de depósitos y transferencias</a:t>
            </a:r>
          </a:p>
          <a:p>
            <a:pPr>
              <a:lnSpc>
                <a:spcPts val="5176"/>
              </a:lnSpc>
            </a:pPr>
            <a:r>
              <a:rPr lang="en-US" sz="2941">
                <a:solidFill>
                  <a:srgbClr val="FFFFFF"/>
                </a:solidFill>
                <a:latin typeface="D-DIN Condensed"/>
              </a:rPr>
              <a:t>Elaboración, revisión y autorización de recibos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376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7002299" y="1752595"/>
            <a:ext cx="6096287" cy="5860055"/>
          </a:xfrm>
          <a:prstGeom prst="rect">
            <a:avLst/>
          </a:prstGeom>
        </p:spPr>
      </p:pic>
      <p:grpSp>
        <p:nvGrpSpPr>
          <p:cNvPr id="3" name="Group 3"/>
          <p:cNvGrpSpPr/>
          <p:nvPr/>
        </p:nvGrpSpPr>
        <p:grpSpPr>
          <a:xfrm>
            <a:off x="-646713" y="168696"/>
            <a:ext cx="1034209" cy="1034209"/>
            <a:chOff x="0" y="0"/>
            <a:chExt cx="1913890" cy="1913890"/>
          </a:xfrm>
        </p:grpSpPr>
        <p:sp>
          <p:nvSpPr>
            <p:cNvPr id="4" name="Freeform 4"/>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AD0109"/>
            </a:solidFill>
          </p:spPr>
        </p:sp>
      </p:grpSp>
      <p:pic>
        <p:nvPicPr>
          <p:cNvPr id="5" name="Picture 5"/>
          <p:cNvPicPr>
            <a:picLocks noChangeAspect="1"/>
          </p:cNvPicPr>
          <p:nvPr/>
        </p:nvPicPr>
        <p:blipFill>
          <a:blip r:embed="rId3"/>
          <a:srcRect l="149" r="149"/>
          <a:stretch>
            <a:fillRect/>
          </a:stretch>
        </p:blipFill>
        <p:spPr>
          <a:xfrm>
            <a:off x="2805991" y="6099197"/>
            <a:ext cx="3204795" cy="671004"/>
          </a:xfrm>
          <a:prstGeom prst="rect">
            <a:avLst/>
          </a:prstGeom>
        </p:spPr>
      </p:pic>
      <p:pic>
        <p:nvPicPr>
          <p:cNvPr id="6" name="Picture 6"/>
          <p:cNvPicPr>
            <a:picLocks noChangeAspect="1"/>
          </p:cNvPicPr>
          <p:nvPr/>
        </p:nvPicPr>
        <p:blipFill>
          <a:blip r:embed="rId4"/>
          <a:srcRect/>
          <a:stretch>
            <a:fillRect/>
          </a:stretch>
        </p:blipFill>
        <p:spPr>
          <a:xfrm>
            <a:off x="332738" y="1344809"/>
            <a:ext cx="11566426" cy="4703589"/>
          </a:xfrm>
          <a:prstGeom prst="rect">
            <a:avLst/>
          </a:prstGeom>
        </p:spPr>
      </p:pic>
      <p:sp>
        <p:nvSpPr>
          <p:cNvPr id="7" name="TextBox 7"/>
          <p:cNvSpPr txBox="1"/>
          <p:nvPr/>
        </p:nvSpPr>
        <p:spPr>
          <a:xfrm>
            <a:off x="195495" y="359533"/>
            <a:ext cx="5987907" cy="371897"/>
          </a:xfrm>
          <a:prstGeom prst="rect">
            <a:avLst/>
          </a:prstGeom>
        </p:spPr>
        <p:txBody>
          <a:bodyPr lIns="0" tIns="0" rIns="0" bIns="0" rtlCol="0" anchor="t">
            <a:spAutoFit/>
          </a:bodyPr>
          <a:lstStyle/>
          <a:p>
            <a:pPr algn="ctr">
              <a:lnSpc>
                <a:spcPts val="2891"/>
              </a:lnSpc>
            </a:pPr>
            <a:r>
              <a:rPr lang="en-US" sz="2950">
                <a:solidFill>
                  <a:srgbClr val="FFFFFF"/>
                </a:solidFill>
                <a:latin typeface="Gotham Black"/>
              </a:rPr>
              <a:t>INFORME DE ACTIVIDADES</a:t>
            </a:r>
          </a:p>
        </p:txBody>
      </p:sp>
      <p:sp>
        <p:nvSpPr>
          <p:cNvPr id="8" name="TextBox 8"/>
          <p:cNvSpPr txBox="1"/>
          <p:nvPr/>
        </p:nvSpPr>
        <p:spPr>
          <a:xfrm>
            <a:off x="557291" y="703552"/>
            <a:ext cx="4738648" cy="436402"/>
          </a:xfrm>
          <a:prstGeom prst="rect">
            <a:avLst/>
          </a:prstGeom>
        </p:spPr>
        <p:txBody>
          <a:bodyPr lIns="0" tIns="0" rIns="0" bIns="0" rtlCol="0" anchor="t">
            <a:spAutoFit/>
          </a:bodyPr>
          <a:lstStyle/>
          <a:p>
            <a:pPr>
              <a:lnSpc>
                <a:spcPts val="3807"/>
              </a:lnSpc>
              <a:spcBef>
                <a:spcPct val="0"/>
              </a:spcBef>
            </a:pPr>
            <a:r>
              <a:rPr lang="en-US" sz="2719">
                <a:solidFill>
                  <a:srgbClr val="7EB7DE"/>
                </a:solidFill>
                <a:latin typeface="D-DIN Condensed"/>
              </a:rPr>
              <a:t>CONVENIOS FIRMADOS VIGENTES</a:t>
            </a:r>
          </a:p>
        </p:txBody>
      </p:sp>
      <p:sp>
        <p:nvSpPr>
          <p:cNvPr id="9" name="TextBox 9"/>
          <p:cNvSpPr txBox="1"/>
          <p:nvPr/>
        </p:nvSpPr>
        <p:spPr>
          <a:xfrm>
            <a:off x="332738" y="6240207"/>
            <a:ext cx="2304492" cy="332399"/>
          </a:xfrm>
          <a:prstGeom prst="rect">
            <a:avLst/>
          </a:prstGeom>
        </p:spPr>
        <p:txBody>
          <a:bodyPr lIns="0" tIns="0" rIns="0" bIns="0" rtlCol="0" anchor="t">
            <a:spAutoFit/>
          </a:bodyPr>
          <a:lstStyle/>
          <a:p>
            <a:pPr algn="ctr">
              <a:lnSpc>
                <a:spcPts val="2873"/>
              </a:lnSpc>
            </a:pPr>
            <a:r>
              <a:rPr lang="en-US" sz="2052">
                <a:solidFill>
                  <a:srgbClr val="FFFFFF"/>
                </a:solidFill>
                <a:latin typeface="D-DIN Condensed"/>
              </a:rPr>
              <a:t>canacintramorelos.org.mx</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376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7002299" y="1752595"/>
            <a:ext cx="6096287" cy="5860055"/>
          </a:xfrm>
          <a:prstGeom prst="rect">
            <a:avLst/>
          </a:prstGeom>
        </p:spPr>
      </p:pic>
      <p:grpSp>
        <p:nvGrpSpPr>
          <p:cNvPr id="3" name="Group 3"/>
          <p:cNvGrpSpPr/>
          <p:nvPr/>
        </p:nvGrpSpPr>
        <p:grpSpPr>
          <a:xfrm>
            <a:off x="-646713" y="168696"/>
            <a:ext cx="1034209" cy="1034209"/>
            <a:chOff x="0" y="0"/>
            <a:chExt cx="1913890" cy="1913890"/>
          </a:xfrm>
        </p:grpSpPr>
        <p:sp>
          <p:nvSpPr>
            <p:cNvPr id="4" name="Freeform 4"/>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AD0109"/>
            </a:solidFill>
          </p:spPr>
        </p:sp>
      </p:grpSp>
      <p:sp>
        <p:nvSpPr>
          <p:cNvPr id="5" name="TextBox 5"/>
          <p:cNvSpPr txBox="1"/>
          <p:nvPr/>
        </p:nvSpPr>
        <p:spPr>
          <a:xfrm>
            <a:off x="195495" y="359533"/>
            <a:ext cx="5987907" cy="371897"/>
          </a:xfrm>
          <a:prstGeom prst="rect">
            <a:avLst/>
          </a:prstGeom>
        </p:spPr>
        <p:txBody>
          <a:bodyPr lIns="0" tIns="0" rIns="0" bIns="0" rtlCol="0" anchor="t">
            <a:spAutoFit/>
          </a:bodyPr>
          <a:lstStyle/>
          <a:p>
            <a:pPr algn="ctr">
              <a:lnSpc>
                <a:spcPts val="2891"/>
              </a:lnSpc>
            </a:pPr>
            <a:r>
              <a:rPr lang="en-US" sz="2950">
                <a:solidFill>
                  <a:srgbClr val="FFFFFF"/>
                </a:solidFill>
                <a:latin typeface="Gotham Black"/>
              </a:rPr>
              <a:t>INFORME DE ACTIVIDADES</a:t>
            </a:r>
          </a:p>
        </p:txBody>
      </p:sp>
      <p:sp>
        <p:nvSpPr>
          <p:cNvPr id="6" name="TextBox 6"/>
          <p:cNvSpPr txBox="1"/>
          <p:nvPr/>
        </p:nvSpPr>
        <p:spPr>
          <a:xfrm>
            <a:off x="557291" y="703552"/>
            <a:ext cx="4738648" cy="436402"/>
          </a:xfrm>
          <a:prstGeom prst="rect">
            <a:avLst/>
          </a:prstGeom>
        </p:spPr>
        <p:txBody>
          <a:bodyPr lIns="0" tIns="0" rIns="0" bIns="0" rtlCol="0" anchor="t">
            <a:spAutoFit/>
          </a:bodyPr>
          <a:lstStyle/>
          <a:p>
            <a:pPr>
              <a:lnSpc>
                <a:spcPts val="3807"/>
              </a:lnSpc>
              <a:spcBef>
                <a:spcPct val="0"/>
              </a:spcBef>
            </a:pPr>
            <a:r>
              <a:rPr lang="en-US" sz="2719">
                <a:solidFill>
                  <a:srgbClr val="7EB7DE"/>
                </a:solidFill>
                <a:latin typeface="D-DIN Condensed"/>
              </a:rPr>
              <a:t>CONVENIOS FIRMADOS VIGENTES</a:t>
            </a:r>
          </a:p>
        </p:txBody>
      </p:sp>
      <p:pic>
        <p:nvPicPr>
          <p:cNvPr id="7" name="Picture 7"/>
          <p:cNvPicPr>
            <a:picLocks noChangeAspect="1"/>
          </p:cNvPicPr>
          <p:nvPr/>
        </p:nvPicPr>
        <p:blipFill>
          <a:blip r:embed="rId3"/>
          <a:srcRect l="149" r="149"/>
          <a:stretch>
            <a:fillRect/>
          </a:stretch>
        </p:blipFill>
        <p:spPr>
          <a:xfrm>
            <a:off x="3326691" y="6048397"/>
            <a:ext cx="3204795" cy="671004"/>
          </a:xfrm>
          <a:prstGeom prst="rect">
            <a:avLst/>
          </a:prstGeom>
        </p:spPr>
      </p:pic>
      <p:sp>
        <p:nvSpPr>
          <p:cNvPr id="8" name="TextBox 8"/>
          <p:cNvSpPr txBox="1"/>
          <p:nvPr/>
        </p:nvSpPr>
        <p:spPr>
          <a:xfrm>
            <a:off x="332738" y="6164007"/>
            <a:ext cx="2304492" cy="332399"/>
          </a:xfrm>
          <a:prstGeom prst="rect">
            <a:avLst/>
          </a:prstGeom>
        </p:spPr>
        <p:txBody>
          <a:bodyPr lIns="0" tIns="0" rIns="0" bIns="0" rtlCol="0" anchor="t">
            <a:spAutoFit/>
          </a:bodyPr>
          <a:lstStyle/>
          <a:p>
            <a:pPr algn="ctr">
              <a:lnSpc>
                <a:spcPts val="2873"/>
              </a:lnSpc>
            </a:pPr>
            <a:r>
              <a:rPr lang="en-US" sz="2052">
                <a:solidFill>
                  <a:srgbClr val="FFFFFF"/>
                </a:solidFill>
                <a:latin typeface="D-DIN Condensed"/>
              </a:rPr>
              <a:t>canacintramorelos.org.mx</a:t>
            </a:r>
          </a:p>
        </p:txBody>
      </p:sp>
      <p:pic>
        <p:nvPicPr>
          <p:cNvPr id="9" name="Picture 9"/>
          <p:cNvPicPr>
            <a:picLocks noChangeAspect="1"/>
          </p:cNvPicPr>
          <p:nvPr/>
        </p:nvPicPr>
        <p:blipFill>
          <a:blip r:embed="rId4"/>
          <a:srcRect/>
          <a:stretch>
            <a:fillRect/>
          </a:stretch>
        </p:blipFill>
        <p:spPr>
          <a:xfrm>
            <a:off x="340433" y="1776036"/>
            <a:ext cx="11551037" cy="3841134"/>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376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7002299" y="1752595"/>
            <a:ext cx="6096287" cy="5860055"/>
          </a:xfrm>
          <a:prstGeom prst="rect">
            <a:avLst/>
          </a:prstGeom>
        </p:spPr>
      </p:pic>
      <p:grpSp>
        <p:nvGrpSpPr>
          <p:cNvPr id="3" name="Group 3"/>
          <p:cNvGrpSpPr/>
          <p:nvPr/>
        </p:nvGrpSpPr>
        <p:grpSpPr>
          <a:xfrm>
            <a:off x="-646713" y="168696"/>
            <a:ext cx="1034209" cy="1034209"/>
            <a:chOff x="0" y="0"/>
            <a:chExt cx="1913890" cy="1913890"/>
          </a:xfrm>
        </p:grpSpPr>
        <p:sp>
          <p:nvSpPr>
            <p:cNvPr id="4" name="Freeform 4"/>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AD0109"/>
            </a:solidFill>
          </p:spPr>
        </p:sp>
      </p:grpSp>
      <p:sp>
        <p:nvSpPr>
          <p:cNvPr id="5" name="TextBox 5"/>
          <p:cNvSpPr txBox="1"/>
          <p:nvPr/>
        </p:nvSpPr>
        <p:spPr>
          <a:xfrm>
            <a:off x="195495" y="359533"/>
            <a:ext cx="5987907" cy="371897"/>
          </a:xfrm>
          <a:prstGeom prst="rect">
            <a:avLst/>
          </a:prstGeom>
        </p:spPr>
        <p:txBody>
          <a:bodyPr lIns="0" tIns="0" rIns="0" bIns="0" rtlCol="0" anchor="t">
            <a:spAutoFit/>
          </a:bodyPr>
          <a:lstStyle/>
          <a:p>
            <a:pPr algn="ctr">
              <a:lnSpc>
                <a:spcPts val="2891"/>
              </a:lnSpc>
            </a:pPr>
            <a:r>
              <a:rPr lang="en-US" sz="2950">
                <a:solidFill>
                  <a:srgbClr val="FFFFFF"/>
                </a:solidFill>
                <a:latin typeface="Gotham Black"/>
              </a:rPr>
              <a:t>INFORME DE ACTIVIDADES</a:t>
            </a:r>
          </a:p>
        </p:txBody>
      </p:sp>
      <p:sp>
        <p:nvSpPr>
          <p:cNvPr id="6" name="TextBox 6"/>
          <p:cNvSpPr txBox="1"/>
          <p:nvPr/>
        </p:nvSpPr>
        <p:spPr>
          <a:xfrm>
            <a:off x="557291" y="703552"/>
            <a:ext cx="4738648" cy="436402"/>
          </a:xfrm>
          <a:prstGeom prst="rect">
            <a:avLst/>
          </a:prstGeom>
        </p:spPr>
        <p:txBody>
          <a:bodyPr lIns="0" tIns="0" rIns="0" bIns="0" rtlCol="0" anchor="t">
            <a:spAutoFit/>
          </a:bodyPr>
          <a:lstStyle/>
          <a:p>
            <a:pPr>
              <a:lnSpc>
                <a:spcPts val="3807"/>
              </a:lnSpc>
              <a:spcBef>
                <a:spcPct val="0"/>
              </a:spcBef>
            </a:pPr>
            <a:r>
              <a:rPr lang="en-US" sz="2719">
                <a:solidFill>
                  <a:srgbClr val="7EB7DE"/>
                </a:solidFill>
                <a:latin typeface="D-DIN Condensed"/>
              </a:rPr>
              <a:t>CONVENIOS FIRMADOS VIGENTES</a:t>
            </a:r>
          </a:p>
        </p:txBody>
      </p:sp>
      <p:pic>
        <p:nvPicPr>
          <p:cNvPr id="7" name="Picture 7"/>
          <p:cNvPicPr>
            <a:picLocks noChangeAspect="1"/>
          </p:cNvPicPr>
          <p:nvPr/>
        </p:nvPicPr>
        <p:blipFill>
          <a:blip r:embed="rId3"/>
          <a:srcRect l="149" r="149"/>
          <a:stretch>
            <a:fillRect/>
          </a:stretch>
        </p:blipFill>
        <p:spPr>
          <a:xfrm>
            <a:off x="3326691" y="6048397"/>
            <a:ext cx="3204795" cy="671004"/>
          </a:xfrm>
          <a:prstGeom prst="rect">
            <a:avLst/>
          </a:prstGeom>
        </p:spPr>
      </p:pic>
      <p:sp>
        <p:nvSpPr>
          <p:cNvPr id="8" name="TextBox 8"/>
          <p:cNvSpPr txBox="1"/>
          <p:nvPr/>
        </p:nvSpPr>
        <p:spPr>
          <a:xfrm>
            <a:off x="332738" y="6164007"/>
            <a:ext cx="2304492" cy="332399"/>
          </a:xfrm>
          <a:prstGeom prst="rect">
            <a:avLst/>
          </a:prstGeom>
        </p:spPr>
        <p:txBody>
          <a:bodyPr lIns="0" tIns="0" rIns="0" bIns="0" rtlCol="0" anchor="t">
            <a:spAutoFit/>
          </a:bodyPr>
          <a:lstStyle/>
          <a:p>
            <a:pPr algn="ctr">
              <a:lnSpc>
                <a:spcPts val="2873"/>
              </a:lnSpc>
            </a:pPr>
            <a:r>
              <a:rPr lang="en-US" sz="2052">
                <a:solidFill>
                  <a:srgbClr val="FFFFFF"/>
                </a:solidFill>
                <a:latin typeface="D-DIN Condensed"/>
              </a:rPr>
              <a:t>canacintramorelos.org.mx</a:t>
            </a:r>
          </a:p>
        </p:txBody>
      </p:sp>
      <p:pic>
        <p:nvPicPr>
          <p:cNvPr id="9" name="Picture 9"/>
          <p:cNvPicPr>
            <a:picLocks noChangeAspect="1"/>
          </p:cNvPicPr>
          <p:nvPr/>
        </p:nvPicPr>
        <p:blipFill>
          <a:blip r:embed="rId4"/>
          <a:srcRect/>
          <a:stretch>
            <a:fillRect/>
          </a:stretch>
        </p:blipFill>
        <p:spPr>
          <a:xfrm>
            <a:off x="340433" y="2280357"/>
            <a:ext cx="11551037" cy="2832491"/>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762144" y="1215063"/>
            <a:ext cx="6096287" cy="5860055"/>
          </a:xfrm>
          <a:prstGeom prst="rect">
            <a:avLst/>
          </a:prstGeom>
        </p:spPr>
      </p:pic>
      <p:grpSp>
        <p:nvGrpSpPr>
          <p:cNvPr id="3" name="Group 3"/>
          <p:cNvGrpSpPr/>
          <p:nvPr/>
        </p:nvGrpSpPr>
        <p:grpSpPr>
          <a:xfrm>
            <a:off x="4603750" y="-131917"/>
            <a:ext cx="7480300" cy="7239000"/>
            <a:chOff x="0" y="0"/>
            <a:chExt cx="1977686" cy="1913890"/>
          </a:xfrm>
        </p:grpSpPr>
        <p:sp>
          <p:nvSpPr>
            <p:cNvPr id="4" name="Freeform 4"/>
            <p:cNvSpPr/>
            <p:nvPr/>
          </p:nvSpPr>
          <p:spPr>
            <a:xfrm>
              <a:off x="0" y="0"/>
              <a:ext cx="1977686" cy="1913890"/>
            </a:xfrm>
            <a:custGeom>
              <a:avLst/>
              <a:gdLst/>
              <a:ahLst/>
              <a:cxnLst/>
              <a:rect l="l" t="t" r="r" b="b"/>
              <a:pathLst>
                <a:path w="1977686" h="1913890">
                  <a:moveTo>
                    <a:pt x="0" y="0"/>
                  </a:moveTo>
                  <a:lnTo>
                    <a:pt x="1977686" y="0"/>
                  </a:lnTo>
                  <a:lnTo>
                    <a:pt x="1977686" y="1913890"/>
                  </a:lnTo>
                  <a:lnTo>
                    <a:pt x="0" y="1913890"/>
                  </a:lnTo>
                  <a:close/>
                </a:path>
              </a:pathLst>
            </a:custGeom>
            <a:solidFill>
              <a:srgbClr val="003765"/>
            </a:solidFill>
          </p:spPr>
        </p:sp>
      </p:grpSp>
      <p:sp>
        <p:nvSpPr>
          <p:cNvPr id="5" name="TextBox 5"/>
          <p:cNvSpPr txBox="1"/>
          <p:nvPr/>
        </p:nvSpPr>
        <p:spPr>
          <a:xfrm>
            <a:off x="6096000" y="360174"/>
            <a:ext cx="5560444" cy="6335068"/>
          </a:xfrm>
          <a:prstGeom prst="rect">
            <a:avLst/>
          </a:prstGeom>
        </p:spPr>
        <p:txBody>
          <a:bodyPr lIns="0" tIns="0" rIns="0" bIns="0" rtlCol="0" anchor="t">
            <a:spAutoFit/>
          </a:bodyPr>
          <a:lstStyle/>
          <a:p>
            <a:pPr algn="just">
              <a:lnSpc>
                <a:spcPts val="2562"/>
              </a:lnSpc>
            </a:pPr>
            <a:r>
              <a:rPr lang="en-US" sz="2247" spc="45">
                <a:solidFill>
                  <a:srgbClr val="FFFFFF"/>
                </a:solidFill>
                <a:latin typeface="D-DIN Condensed"/>
              </a:rPr>
              <a:t>Empezamos a desarrollar una iniciativa de Marketing para Afiliados más completa, buscando asesorar y apoyar por medio de nuestros especialistas a los diferentes afiliados que se acercaron a la cámara pidiendo apoyo en difusión. </a:t>
            </a:r>
          </a:p>
          <a:p>
            <a:pPr algn="just">
              <a:lnSpc>
                <a:spcPts val="2562"/>
              </a:lnSpc>
            </a:pPr>
            <a:endParaRPr lang="en-US" sz="2247" spc="45">
              <a:solidFill>
                <a:srgbClr val="FFFFFF"/>
              </a:solidFill>
              <a:latin typeface="D-DIN Condensed"/>
            </a:endParaRPr>
          </a:p>
          <a:p>
            <a:pPr algn="just">
              <a:lnSpc>
                <a:spcPts val="2562"/>
              </a:lnSpc>
            </a:pPr>
            <a:r>
              <a:rPr lang="en-US" sz="2247" spc="45">
                <a:solidFill>
                  <a:srgbClr val="FFFFFF"/>
                </a:solidFill>
                <a:latin typeface="D-DIN Condensed"/>
              </a:rPr>
              <a:t>Implementamos la opción de crear Campañas de inversión en nuestros medios digitales, así como </a:t>
            </a:r>
          </a:p>
          <a:p>
            <a:pPr algn="just">
              <a:lnSpc>
                <a:spcPts val="2562"/>
              </a:lnSpc>
            </a:pPr>
            <a:r>
              <a:rPr lang="en-US" sz="2247" spc="45">
                <a:solidFill>
                  <a:srgbClr val="FFFFFF"/>
                </a:solidFill>
                <a:latin typeface="D-DIN Condensed"/>
              </a:rPr>
              <a:t>campañas directas de Mailing informativo sobre servicios y productos a nuestros afiliados. </a:t>
            </a:r>
          </a:p>
          <a:p>
            <a:pPr algn="just">
              <a:lnSpc>
                <a:spcPts val="2562"/>
              </a:lnSpc>
            </a:pPr>
            <a:endParaRPr lang="en-US" sz="2247" spc="45">
              <a:solidFill>
                <a:srgbClr val="FFFFFF"/>
              </a:solidFill>
              <a:latin typeface="D-DIN Condensed"/>
            </a:endParaRPr>
          </a:p>
          <a:p>
            <a:pPr algn="just">
              <a:lnSpc>
                <a:spcPts val="2562"/>
              </a:lnSpc>
            </a:pPr>
            <a:r>
              <a:rPr lang="en-US" sz="2247" spc="45">
                <a:solidFill>
                  <a:srgbClr val="FFFFFF"/>
                </a:solidFill>
                <a:latin typeface="D-DIN Condensed"/>
              </a:rPr>
              <a:t>Actualizamos nuestro Sitio WEB buscando ser más efectivos en la comunicación y agregando el </a:t>
            </a:r>
          </a:p>
          <a:p>
            <a:pPr algn="just">
              <a:lnSpc>
                <a:spcPts val="2562"/>
              </a:lnSpc>
            </a:pPr>
            <a:r>
              <a:rPr lang="en-US" sz="2247" spc="45">
                <a:solidFill>
                  <a:srgbClr val="FFFFFF"/>
                </a:solidFill>
                <a:latin typeface="D-DIN Condensed"/>
              </a:rPr>
              <a:t>DIRECTORIO DE SOCIOS CANACINTRA. </a:t>
            </a:r>
          </a:p>
          <a:p>
            <a:pPr algn="just">
              <a:lnSpc>
                <a:spcPts val="2562"/>
              </a:lnSpc>
            </a:pPr>
            <a:endParaRPr lang="en-US" sz="2247" spc="45">
              <a:solidFill>
                <a:srgbClr val="FFFFFF"/>
              </a:solidFill>
              <a:latin typeface="D-DIN Condensed"/>
            </a:endParaRPr>
          </a:p>
          <a:p>
            <a:pPr algn="just">
              <a:lnSpc>
                <a:spcPts val="2562"/>
              </a:lnSpc>
            </a:pPr>
            <a:r>
              <a:rPr lang="en-US" sz="2247" spc="45">
                <a:solidFill>
                  <a:srgbClr val="FFFFFF"/>
                </a:solidFill>
                <a:latin typeface="D-DIN Condensed"/>
              </a:rPr>
              <a:t>Para los afiliados que enviaron su información completa, se les presento la opción de publicitar su empresa en medios digitales SIN COSTO. </a:t>
            </a:r>
          </a:p>
          <a:p>
            <a:pPr algn="just">
              <a:lnSpc>
                <a:spcPts val="2562"/>
              </a:lnSpc>
            </a:pPr>
            <a:r>
              <a:rPr lang="en-US" sz="2247" spc="45">
                <a:solidFill>
                  <a:srgbClr val="FFFFFF"/>
                </a:solidFill>
                <a:latin typeface="D-DIN Condensed"/>
              </a:rPr>
              <a:t>SITIO WEB | REDES SOCIALES | MAILING</a:t>
            </a:r>
          </a:p>
        </p:txBody>
      </p:sp>
      <p:grpSp>
        <p:nvGrpSpPr>
          <p:cNvPr id="6" name="Group 6"/>
          <p:cNvGrpSpPr/>
          <p:nvPr/>
        </p:nvGrpSpPr>
        <p:grpSpPr>
          <a:xfrm>
            <a:off x="535701" y="1297602"/>
            <a:ext cx="5191194" cy="4049765"/>
            <a:chOff x="0" y="0"/>
            <a:chExt cx="10382388" cy="8099529"/>
          </a:xfrm>
        </p:grpSpPr>
        <p:pic>
          <p:nvPicPr>
            <p:cNvPr id="7" name="Picture 7"/>
            <p:cNvPicPr>
              <a:picLocks noChangeAspect="1"/>
            </p:cNvPicPr>
            <p:nvPr/>
          </p:nvPicPr>
          <p:blipFill>
            <a:blip r:embed="rId3"/>
            <a:srcRect l="28879" r="2915"/>
            <a:stretch>
              <a:fillRect/>
            </a:stretch>
          </p:blipFill>
          <p:spPr>
            <a:xfrm>
              <a:off x="0" y="0"/>
              <a:ext cx="10382388" cy="8099529"/>
            </a:xfrm>
            <a:prstGeom prst="rect">
              <a:avLst/>
            </a:prstGeom>
          </p:spPr>
        </p:pic>
      </p:grpSp>
      <p:pic>
        <p:nvPicPr>
          <p:cNvPr id="8" name="Picture 8"/>
          <p:cNvPicPr>
            <a:picLocks noChangeAspect="1"/>
          </p:cNvPicPr>
          <p:nvPr/>
        </p:nvPicPr>
        <p:blipFill>
          <a:blip r:embed="rId4"/>
          <a:srcRect/>
          <a:stretch>
            <a:fillRect/>
          </a:stretch>
        </p:blipFill>
        <p:spPr>
          <a:xfrm>
            <a:off x="965058" y="5852481"/>
            <a:ext cx="3054038" cy="639439"/>
          </a:xfrm>
          <a:prstGeom prst="rect">
            <a:avLst/>
          </a:prstGeom>
        </p:spPr>
      </p:pic>
      <p:sp>
        <p:nvSpPr>
          <p:cNvPr id="9" name="TextBox 9"/>
          <p:cNvSpPr txBox="1"/>
          <p:nvPr/>
        </p:nvSpPr>
        <p:spPr>
          <a:xfrm>
            <a:off x="535701" y="512575"/>
            <a:ext cx="3912751" cy="666849"/>
          </a:xfrm>
          <a:prstGeom prst="rect">
            <a:avLst/>
          </a:prstGeom>
        </p:spPr>
        <p:txBody>
          <a:bodyPr lIns="0" tIns="0" rIns="0" bIns="0" rtlCol="0" anchor="t">
            <a:spAutoFit/>
          </a:bodyPr>
          <a:lstStyle/>
          <a:p>
            <a:pPr>
              <a:lnSpc>
                <a:spcPts val="2641"/>
              </a:lnSpc>
            </a:pPr>
            <a:r>
              <a:rPr lang="en-US" sz="2641">
                <a:solidFill>
                  <a:srgbClr val="AD0109"/>
                </a:solidFill>
                <a:latin typeface="Gotham Black"/>
              </a:rPr>
              <a:t>INICIATIVA DE MARKETING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srcRect t="7825" b="7825"/>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6311757" y="1"/>
            <a:ext cx="6096287" cy="5860055"/>
          </a:xfrm>
          <a:prstGeom prst="rect">
            <a:avLst/>
          </a:prstGeom>
        </p:spPr>
      </p:pic>
      <p:grpSp>
        <p:nvGrpSpPr>
          <p:cNvPr id="3" name="Group 3"/>
          <p:cNvGrpSpPr/>
          <p:nvPr/>
        </p:nvGrpSpPr>
        <p:grpSpPr>
          <a:xfrm>
            <a:off x="1492250" y="-93817"/>
            <a:ext cx="9067800" cy="7239000"/>
            <a:chOff x="0" y="0"/>
            <a:chExt cx="2397399" cy="1913890"/>
          </a:xfrm>
        </p:grpSpPr>
        <p:sp>
          <p:nvSpPr>
            <p:cNvPr id="4" name="Freeform 4"/>
            <p:cNvSpPr/>
            <p:nvPr/>
          </p:nvSpPr>
          <p:spPr>
            <a:xfrm>
              <a:off x="0" y="0"/>
              <a:ext cx="2397399" cy="1913890"/>
            </a:xfrm>
            <a:custGeom>
              <a:avLst/>
              <a:gdLst/>
              <a:ahLst/>
              <a:cxnLst/>
              <a:rect l="l" t="t" r="r" b="b"/>
              <a:pathLst>
                <a:path w="2397399" h="1913890">
                  <a:moveTo>
                    <a:pt x="0" y="0"/>
                  </a:moveTo>
                  <a:lnTo>
                    <a:pt x="2397399" y="0"/>
                  </a:lnTo>
                  <a:lnTo>
                    <a:pt x="2397399" y="1913890"/>
                  </a:lnTo>
                  <a:lnTo>
                    <a:pt x="0" y="1913890"/>
                  </a:lnTo>
                  <a:close/>
                </a:path>
              </a:pathLst>
            </a:custGeom>
            <a:solidFill>
              <a:srgbClr val="003765">
                <a:alpha val="86666"/>
              </a:srgbClr>
            </a:solidFill>
          </p:spPr>
        </p:sp>
      </p:grpSp>
      <p:grpSp>
        <p:nvGrpSpPr>
          <p:cNvPr id="5" name="Group 5"/>
          <p:cNvGrpSpPr/>
          <p:nvPr/>
        </p:nvGrpSpPr>
        <p:grpSpPr>
          <a:xfrm>
            <a:off x="2774950" y="2201296"/>
            <a:ext cx="6769100" cy="469900"/>
            <a:chOff x="0" y="0"/>
            <a:chExt cx="3434691" cy="238431"/>
          </a:xfrm>
        </p:grpSpPr>
        <p:sp>
          <p:nvSpPr>
            <p:cNvPr id="6" name="Freeform 6"/>
            <p:cNvSpPr/>
            <p:nvPr/>
          </p:nvSpPr>
          <p:spPr>
            <a:xfrm>
              <a:off x="0" y="0"/>
              <a:ext cx="3434692" cy="238431"/>
            </a:xfrm>
            <a:custGeom>
              <a:avLst/>
              <a:gdLst/>
              <a:ahLst/>
              <a:cxnLst/>
              <a:rect l="l" t="t" r="r" b="b"/>
              <a:pathLst>
                <a:path w="3434692" h="238431">
                  <a:moveTo>
                    <a:pt x="0" y="0"/>
                  </a:moveTo>
                  <a:lnTo>
                    <a:pt x="3434692" y="0"/>
                  </a:lnTo>
                  <a:lnTo>
                    <a:pt x="3434692" y="238431"/>
                  </a:lnTo>
                  <a:lnTo>
                    <a:pt x="0" y="238431"/>
                  </a:lnTo>
                  <a:close/>
                </a:path>
              </a:pathLst>
            </a:custGeom>
            <a:solidFill>
              <a:srgbClr val="AD0109"/>
            </a:solidFill>
          </p:spPr>
        </p:sp>
      </p:grpSp>
      <p:sp>
        <p:nvSpPr>
          <p:cNvPr id="7" name="TextBox 7"/>
          <p:cNvSpPr txBox="1"/>
          <p:nvPr/>
        </p:nvSpPr>
        <p:spPr>
          <a:xfrm>
            <a:off x="1700808" y="1086845"/>
            <a:ext cx="8650685" cy="4719241"/>
          </a:xfrm>
          <a:prstGeom prst="rect">
            <a:avLst/>
          </a:prstGeom>
        </p:spPr>
        <p:txBody>
          <a:bodyPr lIns="0" tIns="0" rIns="0" bIns="0" rtlCol="0" anchor="t">
            <a:spAutoFit/>
          </a:bodyPr>
          <a:lstStyle/>
          <a:p>
            <a:pPr algn="ctr">
              <a:lnSpc>
                <a:spcPts val="2669"/>
              </a:lnSpc>
            </a:pPr>
            <a:r>
              <a:rPr lang="en-US" sz="2243" spc="45">
                <a:solidFill>
                  <a:srgbClr val="FFFFFF"/>
                </a:solidFill>
                <a:latin typeface="D-DIN Condensed"/>
              </a:rPr>
              <a:t>Debido a los acontecimientos suscitados en 2020 por la Pandemia, estamos buscando herramientas para crear una mayor vinculación digital entre afiliados, por lo cual implementaremos el </a:t>
            </a:r>
          </a:p>
          <a:p>
            <a:pPr algn="ctr">
              <a:lnSpc>
                <a:spcPts val="5608"/>
              </a:lnSpc>
            </a:pPr>
            <a:r>
              <a:rPr lang="en-US" sz="2243" spc="45">
                <a:solidFill>
                  <a:srgbClr val="FFFFFF"/>
                </a:solidFill>
                <a:latin typeface="Gotham Black"/>
              </a:rPr>
              <a:t>CHAT OFICIAL CANACINTRA MORELOS </a:t>
            </a:r>
          </a:p>
          <a:p>
            <a:pPr algn="ctr">
              <a:lnSpc>
                <a:spcPts val="3454"/>
              </a:lnSpc>
            </a:pPr>
            <a:r>
              <a:rPr lang="en-US" sz="2243" spc="45">
                <a:solidFill>
                  <a:srgbClr val="FFFFFF"/>
                </a:solidFill>
                <a:latin typeface="D-DIN Condensed"/>
              </a:rPr>
              <a:t>por medio de las plataformas </a:t>
            </a:r>
          </a:p>
          <a:p>
            <a:pPr algn="ctr">
              <a:lnSpc>
                <a:spcPts val="3454"/>
              </a:lnSpc>
            </a:pPr>
            <a:r>
              <a:rPr lang="en-US" sz="2243" spc="45">
                <a:solidFill>
                  <a:srgbClr val="FFFFFF"/>
                </a:solidFill>
                <a:latin typeface="Gotham Black"/>
              </a:rPr>
              <a:t>WhastApp® Business</a:t>
            </a:r>
          </a:p>
          <a:p>
            <a:pPr algn="ctr">
              <a:lnSpc>
                <a:spcPts val="3454"/>
              </a:lnSpc>
            </a:pPr>
            <a:r>
              <a:rPr lang="en-US" sz="2243" spc="45">
                <a:solidFill>
                  <a:srgbClr val="FFFFFF"/>
                </a:solidFill>
                <a:latin typeface="Gotham Black"/>
              </a:rPr>
              <a:t>Telegram®</a:t>
            </a:r>
          </a:p>
          <a:p>
            <a:pPr algn="ctr">
              <a:lnSpc>
                <a:spcPts val="3454"/>
              </a:lnSpc>
            </a:pPr>
            <a:r>
              <a:rPr lang="en-US" sz="2243" spc="45">
                <a:solidFill>
                  <a:srgbClr val="FFFFFF"/>
                </a:solidFill>
                <a:latin typeface="D-DIN Condensed"/>
              </a:rPr>
              <a:t>Cabe mencionar que estos grupos son creados con la finalidad de una BUENA </a:t>
            </a:r>
          </a:p>
          <a:p>
            <a:pPr algn="ctr">
              <a:lnSpc>
                <a:spcPts val="3454"/>
              </a:lnSpc>
            </a:pPr>
            <a:r>
              <a:rPr lang="en-US" sz="2243" spc="45">
                <a:solidFill>
                  <a:srgbClr val="FFFFFF"/>
                </a:solidFill>
                <a:latin typeface="Gotham Black"/>
              </a:rPr>
              <a:t>COMUNICACIÓN Y PROMOCIÓN ENTRE AFILIADOS</a:t>
            </a:r>
          </a:p>
          <a:p>
            <a:pPr algn="ctr">
              <a:lnSpc>
                <a:spcPts val="3454"/>
              </a:lnSpc>
            </a:pPr>
            <a:r>
              <a:rPr lang="en-US" sz="2243" spc="45">
                <a:solidFill>
                  <a:srgbClr val="FFFFFF"/>
                </a:solidFill>
                <a:latin typeface="D-DIN Condensed"/>
              </a:rPr>
              <a:t>y serán regulados con un estricto control en cuestión de </a:t>
            </a:r>
          </a:p>
          <a:p>
            <a:pPr algn="ctr">
              <a:lnSpc>
                <a:spcPts val="2086"/>
              </a:lnSpc>
            </a:pPr>
            <a:r>
              <a:rPr lang="en-US" sz="2243" spc="45">
                <a:solidFill>
                  <a:srgbClr val="FFFFFF"/>
                </a:solidFill>
                <a:latin typeface="D-DIN Condensed"/>
              </a:rPr>
              <a:t>contenido, horarios, administración de los mismos y seguridad</a:t>
            </a:r>
          </a:p>
        </p:txBody>
      </p:sp>
      <p:sp>
        <p:nvSpPr>
          <p:cNvPr id="8" name="TextBox 8"/>
          <p:cNvSpPr txBox="1"/>
          <p:nvPr/>
        </p:nvSpPr>
        <p:spPr>
          <a:xfrm>
            <a:off x="2443758" y="358539"/>
            <a:ext cx="7304485" cy="605550"/>
          </a:xfrm>
          <a:prstGeom prst="rect">
            <a:avLst/>
          </a:prstGeom>
        </p:spPr>
        <p:txBody>
          <a:bodyPr lIns="0" tIns="0" rIns="0" bIns="0" rtlCol="0" anchor="t">
            <a:spAutoFit/>
          </a:bodyPr>
          <a:lstStyle/>
          <a:p>
            <a:pPr algn="ctr">
              <a:lnSpc>
                <a:spcPts val="4885"/>
              </a:lnSpc>
            </a:pPr>
            <a:r>
              <a:rPr lang="en-US" sz="3489">
                <a:solidFill>
                  <a:srgbClr val="FFFFFF"/>
                </a:solidFill>
                <a:latin typeface="Rajdhani Bold"/>
              </a:rPr>
              <a:t>VINCULACIÓN DIGITAL DIRECTA</a:t>
            </a:r>
          </a:p>
        </p:txBody>
      </p:sp>
      <p:pic>
        <p:nvPicPr>
          <p:cNvPr id="9" name="Picture 9"/>
          <p:cNvPicPr>
            <a:picLocks noChangeAspect="1"/>
          </p:cNvPicPr>
          <p:nvPr/>
        </p:nvPicPr>
        <p:blipFill>
          <a:blip r:embed="rId4"/>
          <a:srcRect/>
          <a:stretch>
            <a:fillRect/>
          </a:stretch>
        </p:blipFill>
        <p:spPr>
          <a:xfrm>
            <a:off x="4418956" y="5963698"/>
            <a:ext cx="3214389" cy="671004"/>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61950" y="0"/>
            <a:ext cx="7708900" cy="7239000"/>
            <a:chOff x="0" y="0"/>
            <a:chExt cx="2038125" cy="1913890"/>
          </a:xfrm>
        </p:grpSpPr>
        <p:sp>
          <p:nvSpPr>
            <p:cNvPr id="3" name="Freeform 3"/>
            <p:cNvSpPr/>
            <p:nvPr/>
          </p:nvSpPr>
          <p:spPr>
            <a:xfrm>
              <a:off x="0" y="0"/>
              <a:ext cx="2038125" cy="1913890"/>
            </a:xfrm>
            <a:custGeom>
              <a:avLst/>
              <a:gdLst/>
              <a:ahLst/>
              <a:cxnLst/>
              <a:rect l="l" t="t" r="r" b="b"/>
              <a:pathLst>
                <a:path w="2038125" h="1913890">
                  <a:moveTo>
                    <a:pt x="0" y="0"/>
                  </a:moveTo>
                  <a:lnTo>
                    <a:pt x="2038125" y="0"/>
                  </a:lnTo>
                  <a:lnTo>
                    <a:pt x="2038125" y="1913890"/>
                  </a:lnTo>
                  <a:lnTo>
                    <a:pt x="0" y="1913890"/>
                  </a:lnTo>
                  <a:close/>
                </a:path>
              </a:pathLst>
            </a:custGeom>
            <a:solidFill>
              <a:srgbClr val="003765"/>
            </a:solidFill>
          </p:spPr>
        </p:sp>
      </p:grpSp>
      <p:sp>
        <p:nvSpPr>
          <p:cNvPr id="4" name="TextBox 4"/>
          <p:cNvSpPr txBox="1"/>
          <p:nvPr/>
        </p:nvSpPr>
        <p:spPr>
          <a:xfrm>
            <a:off x="8249653" y="256131"/>
            <a:ext cx="3808663" cy="1368452"/>
          </a:xfrm>
          <a:prstGeom prst="rect">
            <a:avLst/>
          </a:prstGeom>
        </p:spPr>
        <p:txBody>
          <a:bodyPr lIns="0" tIns="0" rIns="0" bIns="0" rtlCol="0" anchor="t">
            <a:spAutoFit/>
          </a:bodyPr>
          <a:lstStyle/>
          <a:p>
            <a:pPr>
              <a:lnSpc>
                <a:spcPts val="3698"/>
              </a:lnSpc>
            </a:pPr>
            <a:r>
              <a:rPr lang="en-US" sz="2641">
                <a:solidFill>
                  <a:srgbClr val="AD0109"/>
                </a:solidFill>
                <a:latin typeface="Gotham Black"/>
              </a:rPr>
              <a:t>HERRAMIENTAS DIGITALES PARA AFILIADOS</a:t>
            </a:r>
          </a:p>
        </p:txBody>
      </p:sp>
      <p:grpSp>
        <p:nvGrpSpPr>
          <p:cNvPr id="5" name="Group 5"/>
          <p:cNvGrpSpPr/>
          <p:nvPr/>
        </p:nvGrpSpPr>
        <p:grpSpPr>
          <a:xfrm>
            <a:off x="6579187" y="2252773"/>
            <a:ext cx="5479129" cy="4106465"/>
            <a:chOff x="0" y="0"/>
            <a:chExt cx="10958259" cy="8212931"/>
          </a:xfrm>
        </p:grpSpPr>
        <p:pic>
          <p:nvPicPr>
            <p:cNvPr id="6" name="Picture 6"/>
            <p:cNvPicPr>
              <a:picLocks noChangeAspect="1"/>
            </p:cNvPicPr>
            <p:nvPr/>
          </p:nvPicPr>
          <p:blipFill>
            <a:blip r:embed="rId2"/>
            <a:srcRect l="5524" r="5524"/>
            <a:stretch>
              <a:fillRect/>
            </a:stretch>
          </p:blipFill>
          <p:spPr>
            <a:xfrm>
              <a:off x="0" y="0"/>
              <a:ext cx="10958259" cy="8212931"/>
            </a:xfrm>
            <a:prstGeom prst="rect">
              <a:avLst/>
            </a:prstGeom>
          </p:spPr>
        </p:pic>
      </p:grpSp>
      <p:sp>
        <p:nvSpPr>
          <p:cNvPr id="7" name="TextBox 7"/>
          <p:cNvSpPr txBox="1"/>
          <p:nvPr/>
        </p:nvSpPr>
        <p:spPr>
          <a:xfrm>
            <a:off x="685800" y="174994"/>
            <a:ext cx="6868544" cy="6668492"/>
          </a:xfrm>
          <a:prstGeom prst="rect">
            <a:avLst/>
          </a:prstGeom>
        </p:spPr>
        <p:txBody>
          <a:bodyPr lIns="0" tIns="0" rIns="0" bIns="0" rtlCol="0" anchor="t">
            <a:spAutoFit/>
          </a:bodyPr>
          <a:lstStyle/>
          <a:p>
            <a:pPr algn="just">
              <a:lnSpc>
                <a:spcPts val="2562"/>
              </a:lnSpc>
            </a:pPr>
            <a:r>
              <a:rPr lang="en-US" sz="2247" spc="45" dirty="0">
                <a:solidFill>
                  <a:srgbClr val="FFFFFF"/>
                </a:solidFill>
                <a:latin typeface="Gotham Black"/>
              </a:rPr>
              <a:t>PROMOCIÓN DIGITAL SIN COSTO: </a:t>
            </a:r>
          </a:p>
          <a:p>
            <a:pPr algn="just">
              <a:lnSpc>
                <a:spcPts val="2562"/>
              </a:lnSpc>
            </a:pPr>
            <a:endParaRPr lang="en-US" sz="2247" spc="45" dirty="0">
              <a:solidFill>
                <a:srgbClr val="FFFFFF"/>
              </a:solidFill>
              <a:latin typeface="Gotham Black"/>
            </a:endParaRPr>
          </a:p>
          <a:p>
            <a:pPr algn="just">
              <a:lnSpc>
                <a:spcPts val="2562"/>
              </a:lnSpc>
            </a:pPr>
            <a:r>
              <a:rPr lang="en-US" sz="2247" spc="45" dirty="0">
                <a:solidFill>
                  <a:srgbClr val="FFFFFF"/>
                </a:solidFill>
                <a:latin typeface="D-DIN Condensed"/>
              </a:rPr>
              <a:t>SITIO WEB</a:t>
            </a:r>
          </a:p>
          <a:p>
            <a:pPr algn="just">
              <a:lnSpc>
                <a:spcPts val="2562"/>
              </a:lnSpc>
            </a:pPr>
            <a:r>
              <a:rPr lang="en-US" sz="2247" spc="45" dirty="0" err="1">
                <a:solidFill>
                  <a:srgbClr val="FFFFFF"/>
                </a:solidFill>
                <a:latin typeface="D-DIN Condensed"/>
              </a:rPr>
              <a:t>Opción</a:t>
            </a:r>
            <a:r>
              <a:rPr lang="en-US" sz="2247" spc="45" dirty="0">
                <a:solidFill>
                  <a:srgbClr val="FFFFFF"/>
                </a:solidFill>
                <a:latin typeface="D-DIN Condensed"/>
              </a:rPr>
              <a:t> de </a:t>
            </a:r>
            <a:r>
              <a:rPr lang="en-US" sz="2247" spc="45" dirty="0" err="1">
                <a:solidFill>
                  <a:srgbClr val="FFFFFF"/>
                </a:solidFill>
                <a:latin typeface="D-DIN Condensed"/>
              </a:rPr>
              <a:t>subir</a:t>
            </a:r>
            <a:r>
              <a:rPr lang="en-US" sz="2247" spc="45" dirty="0">
                <a:solidFill>
                  <a:srgbClr val="FFFFFF"/>
                </a:solidFill>
                <a:latin typeface="D-DIN Condensed"/>
              </a:rPr>
              <a:t> banners de </a:t>
            </a:r>
            <a:r>
              <a:rPr lang="en-US" sz="2247" spc="45" dirty="0" err="1">
                <a:solidFill>
                  <a:srgbClr val="FFFFFF"/>
                </a:solidFill>
                <a:latin typeface="D-DIN Condensed"/>
              </a:rPr>
              <a:t>servicios</a:t>
            </a:r>
            <a:r>
              <a:rPr lang="en-US" sz="2247" spc="45" dirty="0">
                <a:solidFill>
                  <a:srgbClr val="FFFFFF"/>
                </a:solidFill>
                <a:latin typeface="D-DIN Condensed"/>
              </a:rPr>
              <a:t>, </a:t>
            </a:r>
            <a:r>
              <a:rPr lang="en-US" sz="2247" spc="45" dirty="0" err="1">
                <a:solidFill>
                  <a:srgbClr val="FFFFFF"/>
                </a:solidFill>
                <a:latin typeface="D-DIN Condensed"/>
              </a:rPr>
              <a:t>productos</a:t>
            </a:r>
            <a:r>
              <a:rPr lang="en-US" sz="2247" spc="45" dirty="0">
                <a:solidFill>
                  <a:srgbClr val="FFFFFF"/>
                </a:solidFill>
                <a:latin typeface="D-DIN Condensed"/>
              </a:rPr>
              <a:t> y eventos de la </a:t>
            </a:r>
            <a:r>
              <a:rPr lang="en-US" sz="2247" spc="45" dirty="0" err="1">
                <a:solidFill>
                  <a:srgbClr val="FFFFFF"/>
                </a:solidFill>
                <a:latin typeface="D-DIN Condensed"/>
              </a:rPr>
              <a:t>empresa</a:t>
            </a:r>
            <a:r>
              <a:rPr lang="en-US" sz="2247" spc="45" dirty="0">
                <a:solidFill>
                  <a:srgbClr val="FFFFFF"/>
                </a:solidFill>
                <a:latin typeface="D-DIN Condensed"/>
              </a:rPr>
              <a:t> </a:t>
            </a:r>
            <a:r>
              <a:rPr lang="en-US" sz="2247" spc="45" dirty="0" err="1">
                <a:solidFill>
                  <a:srgbClr val="FFFFFF"/>
                </a:solidFill>
                <a:latin typeface="D-DIN Condensed"/>
              </a:rPr>
              <a:t>afiliada</a:t>
            </a:r>
            <a:r>
              <a:rPr lang="en-US" sz="2247" spc="45" dirty="0">
                <a:solidFill>
                  <a:srgbClr val="FFFFFF"/>
                </a:solidFill>
                <a:latin typeface="D-DIN Condensed"/>
              </a:rPr>
              <a:t> a Canacintra Morelos </a:t>
            </a:r>
            <a:r>
              <a:rPr lang="en-US" sz="2247" spc="45" dirty="0" err="1">
                <a:solidFill>
                  <a:srgbClr val="FFFFFF"/>
                </a:solidFill>
                <a:latin typeface="D-DIN Condensed"/>
              </a:rPr>
              <a:t>en</a:t>
            </a:r>
            <a:r>
              <a:rPr lang="en-US" sz="2247" spc="45" dirty="0">
                <a:solidFill>
                  <a:srgbClr val="FFFFFF"/>
                </a:solidFill>
                <a:latin typeface="D-DIN Condensed"/>
              </a:rPr>
              <a:t> </a:t>
            </a:r>
            <a:r>
              <a:rPr lang="en-US" sz="2247" spc="45" dirty="0" err="1">
                <a:solidFill>
                  <a:srgbClr val="FFFFFF"/>
                </a:solidFill>
                <a:latin typeface="D-DIN Condensed"/>
              </a:rPr>
              <a:t>nuestro</a:t>
            </a:r>
            <a:r>
              <a:rPr lang="en-US" sz="2247" spc="45" dirty="0">
                <a:solidFill>
                  <a:srgbClr val="FFFFFF"/>
                </a:solidFill>
                <a:latin typeface="D-DIN Condensed"/>
              </a:rPr>
              <a:t> Sitio WEB.</a:t>
            </a:r>
          </a:p>
          <a:p>
            <a:pPr algn="just">
              <a:lnSpc>
                <a:spcPts val="2562"/>
              </a:lnSpc>
            </a:pPr>
            <a:endParaRPr lang="en-US" sz="2247" spc="45" dirty="0">
              <a:solidFill>
                <a:srgbClr val="FFFFFF"/>
              </a:solidFill>
              <a:latin typeface="D-DIN Condensed"/>
            </a:endParaRPr>
          </a:p>
          <a:p>
            <a:pPr algn="just">
              <a:lnSpc>
                <a:spcPts val="2562"/>
              </a:lnSpc>
            </a:pPr>
            <a:r>
              <a:rPr lang="en-US" sz="2247" spc="45" dirty="0">
                <a:solidFill>
                  <a:srgbClr val="FFFFFF"/>
                </a:solidFill>
                <a:latin typeface="D-DIN Condensed"/>
              </a:rPr>
              <a:t>REDES SOCIALES</a:t>
            </a:r>
          </a:p>
          <a:p>
            <a:pPr algn="just">
              <a:lnSpc>
                <a:spcPts val="2562"/>
              </a:lnSpc>
            </a:pPr>
            <a:r>
              <a:rPr lang="en-US" sz="2247" spc="45" dirty="0" err="1">
                <a:solidFill>
                  <a:srgbClr val="FFFFFF"/>
                </a:solidFill>
                <a:latin typeface="D-DIN Condensed"/>
              </a:rPr>
              <a:t>Opción</a:t>
            </a:r>
            <a:r>
              <a:rPr lang="en-US" sz="2247" spc="45" dirty="0">
                <a:solidFill>
                  <a:srgbClr val="FFFFFF"/>
                </a:solidFill>
                <a:latin typeface="D-DIN Condensed"/>
              </a:rPr>
              <a:t> de </a:t>
            </a:r>
            <a:r>
              <a:rPr lang="en-US" sz="2247" spc="45" dirty="0" err="1">
                <a:solidFill>
                  <a:srgbClr val="FFFFFF"/>
                </a:solidFill>
                <a:latin typeface="D-DIN Condensed"/>
              </a:rPr>
              <a:t>Campañas</a:t>
            </a:r>
            <a:r>
              <a:rPr lang="en-US" sz="2247" spc="45" dirty="0">
                <a:solidFill>
                  <a:srgbClr val="FFFFFF"/>
                </a:solidFill>
                <a:latin typeface="D-DIN Condensed"/>
              </a:rPr>
              <a:t> con o sin </a:t>
            </a:r>
            <a:r>
              <a:rPr lang="en-US" sz="2247" spc="45" dirty="0" err="1">
                <a:solidFill>
                  <a:srgbClr val="FFFFFF"/>
                </a:solidFill>
                <a:latin typeface="D-DIN Condensed"/>
              </a:rPr>
              <a:t>Inversión</a:t>
            </a:r>
            <a:r>
              <a:rPr lang="en-US" sz="2247" spc="45" dirty="0">
                <a:solidFill>
                  <a:srgbClr val="FFFFFF"/>
                </a:solidFill>
                <a:latin typeface="D-DIN Condensed"/>
              </a:rPr>
              <a:t> </a:t>
            </a:r>
            <a:r>
              <a:rPr lang="en-US" sz="2247" spc="45" dirty="0" err="1">
                <a:solidFill>
                  <a:srgbClr val="FFFFFF"/>
                </a:solidFill>
                <a:latin typeface="D-DIN Condensed"/>
              </a:rPr>
              <a:t>en</a:t>
            </a:r>
            <a:r>
              <a:rPr lang="en-US" sz="2247" spc="45" dirty="0">
                <a:solidFill>
                  <a:srgbClr val="FFFFFF"/>
                </a:solidFill>
                <a:latin typeface="D-DIN Condensed"/>
              </a:rPr>
              <a:t> </a:t>
            </a:r>
            <a:r>
              <a:rPr lang="en-US" sz="2247" spc="45" dirty="0" err="1">
                <a:solidFill>
                  <a:srgbClr val="FFFFFF"/>
                </a:solidFill>
                <a:latin typeface="D-DIN Condensed"/>
              </a:rPr>
              <a:t>nuestra</a:t>
            </a:r>
            <a:r>
              <a:rPr lang="en-US" sz="2247" spc="45" dirty="0">
                <a:solidFill>
                  <a:srgbClr val="FFFFFF"/>
                </a:solidFill>
                <a:latin typeface="D-DIN Condensed"/>
              </a:rPr>
              <a:t> </a:t>
            </a:r>
          </a:p>
          <a:p>
            <a:pPr algn="just">
              <a:lnSpc>
                <a:spcPts val="2562"/>
              </a:lnSpc>
            </a:pPr>
            <a:r>
              <a:rPr lang="en-US" sz="2247" spc="45" dirty="0" err="1">
                <a:solidFill>
                  <a:srgbClr val="FFFFFF"/>
                </a:solidFill>
                <a:latin typeface="D-DIN Condensed"/>
              </a:rPr>
              <a:t>comunidad</a:t>
            </a:r>
            <a:r>
              <a:rPr lang="en-US" sz="2247" spc="45" dirty="0">
                <a:solidFill>
                  <a:srgbClr val="FFFFFF"/>
                </a:solidFill>
                <a:latin typeface="D-DIN Condensed"/>
              </a:rPr>
              <a:t> digital y redes sociales con </a:t>
            </a:r>
            <a:r>
              <a:rPr lang="en-US" sz="2247" spc="45" dirty="0" err="1">
                <a:solidFill>
                  <a:srgbClr val="FFFFFF"/>
                </a:solidFill>
                <a:latin typeface="D-DIN Condensed"/>
              </a:rPr>
              <a:t>excelentes</a:t>
            </a:r>
            <a:endParaRPr lang="en-US" sz="2247" spc="45" dirty="0">
              <a:solidFill>
                <a:srgbClr val="FFFFFF"/>
              </a:solidFill>
              <a:latin typeface="D-DIN Condensed"/>
            </a:endParaRPr>
          </a:p>
          <a:p>
            <a:pPr algn="just">
              <a:lnSpc>
                <a:spcPts val="2562"/>
              </a:lnSpc>
            </a:pPr>
            <a:r>
              <a:rPr lang="en-US" sz="2247" spc="45" dirty="0" err="1">
                <a:solidFill>
                  <a:srgbClr val="FFFFFF"/>
                </a:solidFill>
                <a:latin typeface="D-DIN Condensed"/>
              </a:rPr>
              <a:t>resultados</a:t>
            </a:r>
            <a:r>
              <a:rPr lang="en-US" sz="2247" spc="45" dirty="0">
                <a:solidFill>
                  <a:srgbClr val="FFFFFF"/>
                </a:solidFill>
                <a:latin typeface="D-DIN Condensed"/>
              </a:rPr>
              <a:t> </a:t>
            </a:r>
            <a:r>
              <a:rPr lang="en-US" sz="2247" u="sng" spc="45" dirty="0" err="1">
                <a:solidFill>
                  <a:srgbClr val="FFFFFF"/>
                </a:solidFill>
                <a:latin typeface="D-DIN Condensed"/>
              </a:rPr>
              <a:t>comprobados</a:t>
            </a:r>
            <a:r>
              <a:rPr lang="en-US" sz="2247" spc="45" dirty="0">
                <a:solidFill>
                  <a:srgbClr val="FFFFFF"/>
                </a:solidFill>
                <a:latin typeface="D-DIN Condensed"/>
              </a:rPr>
              <a:t>. </a:t>
            </a:r>
          </a:p>
          <a:p>
            <a:pPr algn="just">
              <a:lnSpc>
                <a:spcPts val="2562"/>
              </a:lnSpc>
            </a:pPr>
            <a:endParaRPr lang="en-US" sz="2247" spc="45" dirty="0">
              <a:solidFill>
                <a:srgbClr val="FFFFFF"/>
              </a:solidFill>
              <a:latin typeface="D-DIN Condensed"/>
            </a:endParaRPr>
          </a:p>
          <a:p>
            <a:pPr algn="just">
              <a:lnSpc>
                <a:spcPts val="2562"/>
              </a:lnSpc>
            </a:pPr>
            <a:r>
              <a:rPr lang="en-US" sz="2247" spc="45" dirty="0">
                <a:solidFill>
                  <a:srgbClr val="FFFFFF"/>
                </a:solidFill>
                <a:latin typeface="D-DIN Condensed"/>
              </a:rPr>
              <a:t>MAILING</a:t>
            </a:r>
          </a:p>
          <a:p>
            <a:pPr algn="just">
              <a:lnSpc>
                <a:spcPts val="2562"/>
              </a:lnSpc>
            </a:pPr>
            <a:r>
              <a:rPr lang="en-US" sz="2247" spc="45" dirty="0" err="1">
                <a:solidFill>
                  <a:srgbClr val="FFFFFF"/>
                </a:solidFill>
                <a:latin typeface="D-DIN Condensed"/>
              </a:rPr>
              <a:t>Implementamos</a:t>
            </a:r>
            <a:r>
              <a:rPr lang="en-US" sz="2247" spc="45" dirty="0">
                <a:solidFill>
                  <a:srgbClr val="FFFFFF"/>
                </a:solidFill>
                <a:latin typeface="D-DIN Condensed"/>
              </a:rPr>
              <a:t> una </a:t>
            </a:r>
            <a:r>
              <a:rPr lang="en-US" sz="2247" spc="45" dirty="0" err="1">
                <a:solidFill>
                  <a:srgbClr val="FFFFFF"/>
                </a:solidFill>
                <a:latin typeface="D-DIN Condensed"/>
              </a:rPr>
              <a:t>plataforma</a:t>
            </a:r>
            <a:r>
              <a:rPr lang="en-US" sz="2247" spc="45" dirty="0">
                <a:solidFill>
                  <a:srgbClr val="FFFFFF"/>
                </a:solidFill>
                <a:latin typeface="D-DIN Condensed"/>
              </a:rPr>
              <a:t> de Mailing </a:t>
            </a:r>
            <a:r>
              <a:rPr lang="en-US" sz="2247" spc="45" dirty="0" err="1">
                <a:solidFill>
                  <a:srgbClr val="FFFFFF"/>
                </a:solidFill>
                <a:latin typeface="D-DIN Condensed"/>
              </a:rPr>
              <a:t>dirigido</a:t>
            </a:r>
            <a:endParaRPr lang="en-US" sz="2247" spc="45" dirty="0">
              <a:solidFill>
                <a:srgbClr val="FFFFFF"/>
              </a:solidFill>
              <a:latin typeface="D-DIN Condensed"/>
            </a:endParaRPr>
          </a:p>
          <a:p>
            <a:pPr algn="just">
              <a:lnSpc>
                <a:spcPts val="2562"/>
              </a:lnSpc>
            </a:pPr>
            <a:r>
              <a:rPr lang="en-US" sz="2247" spc="45" dirty="0">
                <a:solidFill>
                  <a:srgbClr val="FFFFFF"/>
                </a:solidFill>
                <a:latin typeface="D-DIN Condensed"/>
              </a:rPr>
              <a:t>con </a:t>
            </a:r>
            <a:r>
              <a:rPr lang="en-US" sz="2247" spc="45" dirty="0" err="1">
                <a:solidFill>
                  <a:srgbClr val="FFFFFF"/>
                </a:solidFill>
                <a:latin typeface="D-DIN Condensed"/>
              </a:rPr>
              <a:t>apoyo</a:t>
            </a:r>
            <a:r>
              <a:rPr lang="en-US" sz="2247" spc="45" dirty="0">
                <a:solidFill>
                  <a:srgbClr val="FFFFFF"/>
                </a:solidFill>
                <a:latin typeface="D-DIN Condensed"/>
              </a:rPr>
              <a:t> de AI para </a:t>
            </a:r>
            <a:r>
              <a:rPr lang="en-US" sz="2247" spc="45" dirty="0" err="1">
                <a:solidFill>
                  <a:srgbClr val="FFFFFF"/>
                </a:solidFill>
                <a:latin typeface="D-DIN Condensed"/>
              </a:rPr>
              <a:t>promoción</a:t>
            </a:r>
            <a:r>
              <a:rPr lang="en-US" sz="2247" spc="45" dirty="0">
                <a:solidFill>
                  <a:srgbClr val="FFFFFF"/>
                </a:solidFill>
                <a:latin typeface="D-DIN Condensed"/>
              </a:rPr>
              <a:t> de </a:t>
            </a:r>
            <a:r>
              <a:rPr lang="en-US" sz="2247" spc="45" dirty="0" err="1">
                <a:solidFill>
                  <a:srgbClr val="FFFFFF"/>
                </a:solidFill>
                <a:latin typeface="D-DIN Condensed"/>
              </a:rPr>
              <a:t>nuestro</a:t>
            </a:r>
            <a:r>
              <a:rPr lang="en-US" sz="2247" spc="45" dirty="0">
                <a:solidFill>
                  <a:srgbClr val="FFFFFF"/>
                </a:solidFill>
                <a:latin typeface="D-DIN Condensed"/>
              </a:rPr>
              <a:t> </a:t>
            </a:r>
            <a:r>
              <a:rPr lang="en-US" sz="2247" spc="45" dirty="0" err="1">
                <a:solidFill>
                  <a:srgbClr val="FFFFFF"/>
                </a:solidFill>
                <a:latin typeface="D-DIN Condensed"/>
              </a:rPr>
              <a:t>socios</a:t>
            </a:r>
            <a:endParaRPr lang="en-US" sz="2247" spc="45" dirty="0">
              <a:solidFill>
                <a:srgbClr val="FFFFFF"/>
              </a:solidFill>
              <a:latin typeface="D-DIN Condensed"/>
            </a:endParaRPr>
          </a:p>
          <a:p>
            <a:pPr algn="just">
              <a:lnSpc>
                <a:spcPts val="2562"/>
              </a:lnSpc>
            </a:pPr>
            <a:r>
              <a:rPr lang="en-US" sz="2247" spc="45" dirty="0" err="1">
                <a:solidFill>
                  <a:srgbClr val="FFFFFF"/>
                </a:solidFill>
                <a:latin typeface="D-DIN Condensed"/>
              </a:rPr>
              <a:t>en</a:t>
            </a:r>
            <a:r>
              <a:rPr lang="en-US" sz="2247" spc="45" dirty="0">
                <a:solidFill>
                  <a:srgbClr val="FFFFFF"/>
                </a:solidFill>
                <a:latin typeface="D-DIN Condensed"/>
              </a:rPr>
              <a:t> </a:t>
            </a:r>
            <a:r>
              <a:rPr lang="en-US" sz="2247" spc="45" dirty="0" err="1">
                <a:solidFill>
                  <a:srgbClr val="FFFFFF"/>
                </a:solidFill>
                <a:latin typeface="D-DIN Condensed"/>
              </a:rPr>
              <a:t>nuestra</a:t>
            </a:r>
            <a:r>
              <a:rPr lang="en-US" sz="2247" spc="45" dirty="0">
                <a:solidFill>
                  <a:srgbClr val="FFFFFF"/>
                </a:solidFill>
                <a:latin typeface="D-DIN Condensed"/>
              </a:rPr>
              <a:t> base de </a:t>
            </a:r>
            <a:r>
              <a:rPr lang="en-US" sz="2247" spc="45" dirty="0" err="1">
                <a:solidFill>
                  <a:srgbClr val="FFFFFF"/>
                </a:solidFill>
                <a:latin typeface="D-DIN Condensed"/>
              </a:rPr>
              <a:t>datos</a:t>
            </a:r>
            <a:r>
              <a:rPr lang="en-US" sz="2247" spc="45" dirty="0">
                <a:solidFill>
                  <a:srgbClr val="FFFFFF"/>
                </a:solidFill>
                <a:latin typeface="D-DIN Condensed"/>
              </a:rPr>
              <a:t> o base de </a:t>
            </a:r>
            <a:r>
              <a:rPr lang="en-US" sz="2247" spc="45" dirty="0" err="1">
                <a:solidFill>
                  <a:srgbClr val="FFFFFF"/>
                </a:solidFill>
                <a:latin typeface="D-DIN Condensed"/>
              </a:rPr>
              <a:t>datos</a:t>
            </a:r>
            <a:r>
              <a:rPr lang="en-US" sz="2247" spc="45" dirty="0">
                <a:solidFill>
                  <a:srgbClr val="FFFFFF"/>
                </a:solidFill>
                <a:latin typeface="D-DIN Condensed"/>
              </a:rPr>
              <a:t> </a:t>
            </a:r>
            <a:r>
              <a:rPr lang="en-US" sz="2247" spc="45" dirty="0" err="1">
                <a:solidFill>
                  <a:srgbClr val="FFFFFF"/>
                </a:solidFill>
                <a:latin typeface="D-DIN Condensed"/>
              </a:rPr>
              <a:t>propia</a:t>
            </a:r>
            <a:r>
              <a:rPr lang="en-US" sz="2247" spc="45" dirty="0">
                <a:solidFill>
                  <a:srgbClr val="FFFFFF"/>
                </a:solidFill>
                <a:latin typeface="D-DIN Condensed"/>
              </a:rPr>
              <a:t> del</a:t>
            </a:r>
          </a:p>
          <a:p>
            <a:pPr algn="just">
              <a:lnSpc>
                <a:spcPts val="2562"/>
              </a:lnSpc>
            </a:pPr>
            <a:r>
              <a:rPr lang="en-US" sz="2247" spc="45" dirty="0" err="1">
                <a:solidFill>
                  <a:srgbClr val="FFFFFF"/>
                </a:solidFill>
                <a:latin typeface="D-DIN Condensed"/>
              </a:rPr>
              <a:t>afiliado</a:t>
            </a:r>
            <a:r>
              <a:rPr lang="en-US" sz="2247" spc="45" dirty="0">
                <a:solidFill>
                  <a:srgbClr val="FFFFFF"/>
                </a:solidFill>
                <a:latin typeface="D-DIN Condensed"/>
              </a:rPr>
              <a:t>. </a:t>
            </a:r>
          </a:p>
          <a:p>
            <a:pPr algn="just">
              <a:lnSpc>
                <a:spcPts val="2562"/>
              </a:lnSpc>
            </a:pPr>
            <a:endParaRPr lang="en-US" sz="2247" spc="45" dirty="0">
              <a:solidFill>
                <a:srgbClr val="FFFFFF"/>
              </a:solidFill>
              <a:latin typeface="D-DIN Condensed"/>
            </a:endParaRPr>
          </a:p>
          <a:p>
            <a:pPr algn="just">
              <a:lnSpc>
                <a:spcPts val="2562"/>
              </a:lnSpc>
            </a:pPr>
            <a:r>
              <a:rPr lang="en-US" sz="2247" spc="45" dirty="0">
                <a:solidFill>
                  <a:srgbClr val="FFFFFF"/>
                </a:solidFill>
                <a:latin typeface="D-DIN Condensed"/>
              </a:rPr>
              <a:t>ASESORÍA</a:t>
            </a:r>
          </a:p>
          <a:p>
            <a:pPr algn="just">
              <a:lnSpc>
                <a:spcPts val="2562"/>
              </a:lnSpc>
            </a:pPr>
            <a:r>
              <a:rPr lang="en-US" sz="2247" spc="45" dirty="0" err="1">
                <a:solidFill>
                  <a:srgbClr val="FFFFFF"/>
                </a:solidFill>
                <a:latin typeface="D-DIN Condensed"/>
              </a:rPr>
              <a:t>Contamos</a:t>
            </a:r>
            <a:r>
              <a:rPr lang="en-US" sz="2247" spc="45" dirty="0">
                <a:solidFill>
                  <a:srgbClr val="FFFFFF"/>
                </a:solidFill>
                <a:latin typeface="D-DIN Condensed"/>
              </a:rPr>
              <a:t> con el </a:t>
            </a:r>
            <a:r>
              <a:rPr lang="en-US" sz="2247" spc="45" dirty="0" err="1">
                <a:solidFill>
                  <a:srgbClr val="FFFFFF"/>
                </a:solidFill>
                <a:latin typeface="D-DIN Condensed"/>
              </a:rPr>
              <a:t>apoyo</a:t>
            </a:r>
            <a:r>
              <a:rPr lang="en-US" sz="2247" spc="45" dirty="0">
                <a:solidFill>
                  <a:srgbClr val="FFFFFF"/>
                </a:solidFill>
                <a:latin typeface="D-DIN Condensed"/>
              </a:rPr>
              <a:t> de </a:t>
            </a:r>
            <a:r>
              <a:rPr lang="en-US" sz="2247" spc="45" dirty="0" err="1">
                <a:solidFill>
                  <a:srgbClr val="FFFFFF"/>
                </a:solidFill>
                <a:latin typeface="D-DIN Condensed"/>
              </a:rPr>
              <a:t>especialistas</a:t>
            </a:r>
            <a:r>
              <a:rPr lang="en-US" sz="2247" spc="45" dirty="0">
                <a:solidFill>
                  <a:srgbClr val="FFFFFF"/>
                </a:solidFill>
                <a:latin typeface="D-DIN Condensed"/>
              </a:rPr>
              <a:t> </a:t>
            </a:r>
            <a:r>
              <a:rPr lang="en-US" sz="2247" spc="45" dirty="0" err="1">
                <a:solidFill>
                  <a:srgbClr val="FFFFFF"/>
                </a:solidFill>
                <a:latin typeface="D-DIN Condensed"/>
              </a:rPr>
              <a:t>en</a:t>
            </a:r>
            <a:r>
              <a:rPr lang="en-US" sz="2247" spc="45" dirty="0">
                <a:solidFill>
                  <a:srgbClr val="FFFFFF"/>
                </a:solidFill>
                <a:latin typeface="D-DIN Condensed"/>
              </a:rPr>
              <a:t> Marketing</a:t>
            </a:r>
          </a:p>
          <a:p>
            <a:pPr algn="just">
              <a:lnSpc>
                <a:spcPts val="2562"/>
              </a:lnSpc>
            </a:pPr>
            <a:r>
              <a:rPr lang="en-US" sz="2247" spc="45" dirty="0">
                <a:solidFill>
                  <a:srgbClr val="FFFFFF"/>
                </a:solidFill>
                <a:latin typeface="D-DIN Condensed"/>
              </a:rPr>
              <a:t>Digital para </a:t>
            </a:r>
            <a:r>
              <a:rPr lang="en-US" sz="2247" spc="45" dirty="0" err="1">
                <a:solidFill>
                  <a:srgbClr val="FFFFFF"/>
                </a:solidFill>
                <a:latin typeface="D-DIN Condensed"/>
              </a:rPr>
              <a:t>asesorar</a:t>
            </a:r>
            <a:r>
              <a:rPr lang="en-US" sz="2247" spc="45" dirty="0">
                <a:solidFill>
                  <a:srgbClr val="FFFFFF"/>
                </a:solidFill>
                <a:latin typeface="D-DIN Condensed"/>
              </a:rPr>
              <a:t> y </a:t>
            </a:r>
            <a:r>
              <a:rPr lang="en-US" sz="2247" spc="45" dirty="0" err="1">
                <a:solidFill>
                  <a:srgbClr val="FFFFFF"/>
                </a:solidFill>
                <a:latin typeface="D-DIN Condensed"/>
              </a:rPr>
              <a:t>apoyar</a:t>
            </a:r>
            <a:r>
              <a:rPr lang="en-US" sz="2247" spc="45" dirty="0">
                <a:solidFill>
                  <a:srgbClr val="FFFFFF"/>
                </a:solidFill>
                <a:latin typeface="D-DIN Condensed"/>
              </a:rPr>
              <a:t> sus </a:t>
            </a:r>
            <a:r>
              <a:rPr lang="en-US" sz="2247" spc="45" dirty="0" err="1">
                <a:solidFill>
                  <a:srgbClr val="FFFFFF"/>
                </a:solidFill>
                <a:latin typeface="D-DIN Condensed"/>
              </a:rPr>
              <a:t>campañas</a:t>
            </a:r>
            <a:r>
              <a:rPr lang="en-US" sz="2247" spc="45" dirty="0">
                <a:solidFill>
                  <a:srgbClr val="FFFFFF"/>
                </a:solidFill>
                <a:latin typeface="D-DIN Condensed"/>
              </a:rPr>
              <a: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13" name="Video el 15-01-21 a la(s) 12.47 #2">
            <a:hlinkClick r:id="" action="ppaction://media"/>
            <a:extLst>
              <a:ext uri="{FF2B5EF4-FFF2-40B4-BE49-F238E27FC236}">
                <a16:creationId xmlns:a16="http://schemas.microsoft.com/office/drawing/2014/main" id="{BDCF5ABD-9140-41B7-8356-2C7A5240ACD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52499" y="0"/>
            <a:ext cx="10287002" cy="6856970"/>
          </a:xfrm>
          <a:prstGeom prst="rect">
            <a:avLst/>
          </a:prstGeom>
        </p:spPr>
      </p:pic>
      <p:sp>
        <p:nvSpPr>
          <p:cNvPr id="16" name="Rectángulo 15">
            <a:extLst>
              <a:ext uri="{FF2B5EF4-FFF2-40B4-BE49-F238E27FC236}">
                <a16:creationId xmlns:a16="http://schemas.microsoft.com/office/drawing/2014/main" id="{599D471E-BCB5-49DD-BE00-391F55265E20}"/>
              </a:ext>
            </a:extLst>
          </p:cNvPr>
          <p:cNvSpPr/>
          <p:nvPr/>
        </p:nvSpPr>
        <p:spPr>
          <a:xfrm>
            <a:off x="0" y="5444983"/>
            <a:ext cx="5841901" cy="952918"/>
          </a:xfrm>
          <a:prstGeom prst="rect">
            <a:avLst/>
          </a:prstGeom>
          <a:solidFill>
            <a:schemeClr val="bg2">
              <a:lumMod val="2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dirty="0">
                <a:latin typeface="Gotham Black" pitchFamily="50" charset="0"/>
              </a:rPr>
              <a:t>Dr. Iván Elizondo Cortina</a:t>
            </a:r>
          </a:p>
          <a:p>
            <a:pPr algn="ctr"/>
            <a:r>
              <a:rPr lang="es-MX" sz="2400" dirty="0">
                <a:latin typeface="D-DIN" panose="020B0504030202030204" pitchFamily="34" charset="0"/>
              </a:rPr>
              <a:t>Presidente Canacintra Morelos</a:t>
            </a:r>
          </a:p>
        </p:txBody>
      </p:sp>
      <p:pic>
        <p:nvPicPr>
          <p:cNvPr id="17" name="Imagen 16">
            <a:extLst>
              <a:ext uri="{FF2B5EF4-FFF2-40B4-BE49-F238E27FC236}">
                <a16:creationId xmlns:a16="http://schemas.microsoft.com/office/drawing/2014/main" id="{0EDCF1EF-BD56-4AEA-9ADF-10418F223B0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186988" y="685800"/>
            <a:ext cx="4000658" cy="835301"/>
          </a:xfrm>
          <a:prstGeom prst="rect">
            <a:avLst/>
          </a:prstGeom>
        </p:spPr>
      </p:pic>
    </p:spTree>
    <p:extLst>
      <p:ext uri="{BB962C8B-B14F-4D97-AF65-F5344CB8AC3E}">
        <p14:creationId xmlns:p14="http://schemas.microsoft.com/office/powerpoint/2010/main" val="3286680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542" fill="hold"/>
                                        <p:tgtEl>
                                          <p:spTgt spid="13"/>
                                        </p:tgtEl>
                                      </p:cBhvr>
                                    </p:cmd>
                                  </p:childTnLst>
                                </p:cTn>
                              </p:par>
                              <p:par>
                                <p:cTn id="7" presetID="53" presetClass="entr" presetSubtype="16" fill="hold" nodeType="withEffect">
                                  <p:stCondLst>
                                    <p:cond delay="1250"/>
                                  </p:stCondLst>
                                  <p:childTnLst>
                                    <p:set>
                                      <p:cBhvr>
                                        <p:cTn id="8" dur="1" fill="hold">
                                          <p:stCondLst>
                                            <p:cond delay="0"/>
                                          </p:stCondLst>
                                        </p:cTn>
                                        <p:tgtEl>
                                          <p:spTgt spid="17"/>
                                        </p:tgtEl>
                                        <p:attrNameLst>
                                          <p:attrName>style.visibility</p:attrName>
                                        </p:attrNameLst>
                                      </p:cBhvr>
                                      <p:to>
                                        <p:strVal val="visible"/>
                                      </p:to>
                                    </p:set>
                                    <p:anim calcmode="lin" valueType="num">
                                      <p:cBhvr>
                                        <p:cTn id="9" dur="500" fill="hold"/>
                                        <p:tgtEl>
                                          <p:spTgt spid="17"/>
                                        </p:tgtEl>
                                        <p:attrNameLst>
                                          <p:attrName>ppt_w</p:attrName>
                                        </p:attrNameLst>
                                      </p:cBhvr>
                                      <p:tavLst>
                                        <p:tav tm="0">
                                          <p:val>
                                            <p:fltVal val="0"/>
                                          </p:val>
                                        </p:tav>
                                        <p:tav tm="100000">
                                          <p:val>
                                            <p:strVal val="#ppt_w"/>
                                          </p:val>
                                        </p:tav>
                                      </p:tavLst>
                                    </p:anim>
                                    <p:anim calcmode="lin" valueType="num">
                                      <p:cBhvr>
                                        <p:cTn id="10" dur="500" fill="hold"/>
                                        <p:tgtEl>
                                          <p:spTgt spid="17"/>
                                        </p:tgtEl>
                                        <p:attrNameLst>
                                          <p:attrName>ppt_h</p:attrName>
                                        </p:attrNameLst>
                                      </p:cBhvr>
                                      <p:tavLst>
                                        <p:tav tm="0">
                                          <p:val>
                                            <p:fltVal val="0"/>
                                          </p:val>
                                        </p:tav>
                                        <p:tav tm="100000">
                                          <p:val>
                                            <p:strVal val="#ppt_h"/>
                                          </p:val>
                                        </p:tav>
                                      </p:tavLst>
                                    </p:anim>
                                    <p:animEffect transition="in" filter="fade">
                                      <p:cBhvr>
                                        <p:cTn id="11" dur="500"/>
                                        <p:tgtEl>
                                          <p:spTgt spid="17"/>
                                        </p:tgtEl>
                                      </p:cBhvr>
                                    </p:animEffect>
                                  </p:childTnLst>
                                </p:cTn>
                              </p:par>
                              <p:par>
                                <p:cTn id="12" presetID="22" presetClass="entr" presetSubtype="8" fill="hold" grpId="0" nodeType="withEffect">
                                  <p:stCondLst>
                                    <p:cond delay="200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13"/>
                </p:tgtEl>
              </p:cMediaNode>
            </p:video>
          </p:childTnLst>
        </p:cTn>
      </p:par>
    </p:tnLst>
    <p:bldLst>
      <p:bldP spid="1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376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7002299" y="1752595"/>
            <a:ext cx="6096287" cy="5860055"/>
          </a:xfrm>
          <a:prstGeom prst="rect">
            <a:avLst/>
          </a:prstGeom>
        </p:spPr>
      </p:pic>
      <p:grpSp>
        <p:nvGrpSpPr>
          <p:cNvPr id="3" name="Group 3"/>
          <p:cNvGrpSpPr/>
          <p:nvPr/>
        </p:nvGrpSpPr>
        <p:grpSpPr>
          <a:xfrm>
            <a:off x="-646713" y="168696"/>
            <a:ext cx="1034209" cy="1034209"/>
            <a:chOff x="0" y="0"/>
            <a:chExt cx="1913890" cy="1913890"/>
          </a:xfrm>
        </p:grpSpPr>
        <p:sp>
          <p:nvSpPr>
            <p:cNvPr id="4" name="Freeform 4"/>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AD0109"/>
            </a:solidFill>
          </p:spPr>
        </p:sp>
      </p:grpSp>
      <p:sp>
        <p:nvSpPr>
          <p:cNvPr id="5" name="TextBox 5"/>
          <p:cNvSpPr txBox="1"/>
          <p:nvPr/>
        </p:nvSpPr>
        <p:spPr>
          <a:xfrm>
            <a:off x="195495" y="359533"/>
            <a:ext cx="5987907" cy="371897"/>
          </a:xfrm>
          <a:prstGeom prst="rect">
            <a:avLst/>
          </a:prstGeom>
        </p:spPr>
        <p:txBody>
          <a:bodyPr lIns="0" tIns="0" rIns="0" bIns="0" rtlCol="0" anchor="t">
            <a:spAutoFit/>
          </a:bodyPr>
          <a:lstStyle/>
          <a:p>
            <a:pPr algn="ctr">
              <a:lnSpc>
                <a:spcPts val="2891"/>
              </a:lnSpc>
            </a:pPr>
            <a:r>
              <a:rPr lang="en-US" sz="2950">
                <a:solidFill>
                  <a:srgbClr val="FFFFFF"/>
                </a:solidFill>
                <a:latin typeface="Gotham Black"/>
              </a:rPr>
              <a:t>INFORME DE ACTIVIDADES</a:t>
            </a:r>
          </a:p>
        </p:txBody>
      </p:sp>
      <p:sp>
        <p:nvSpPr>
          <p:cNvPr id="6" name="TextBox 6"/>
          <p:cNvSpPr txBox="1"/>
          <p:nvPr/>
        </p:nvSpPr>
        <p:spPr>
          <a:xfrm>
            <a:off x="557291" y="681868"/>
            <a:ext cx="4738648" cy="436402"/>
          </a:xfrm>
          <a:prstGeom prst="rect">
            <a:avLst/>
          </a:prstGeom>
        </p:spPr>
        <p:txBody>
          <a:bodyPr lIns="0" tIns="0" rIns="0" bIns="0" rtlCol="0" anchor="t">
            <a:spAutoFit/>
          </a:bodyPr>
          <a:lstStyle/>
          <a:p>
            <a:pPr>
              <a:lnSpc>
                <a:spcPts val="3807"/>
              </a:lnSpc>
              <a:spcBef>
                <a:spcPct val="0"/>
              </a:spcBef>
            </a:pPr>
            <a:r>
              <a:rPr lang="en-US" sz="2719" dirty="0">
                <a:solidFill>
                  <a:srgbClr val="7EB7DE"/>
                </a:solidFill>
                <a:latin typeface="D-DIN Condensed"/>
              </a:rPr>
              <a:t>JUICIOS LABORALES Y LAUDOS</a:t>
            </a:r>
          </a:p>
        </p:txBody>
      </p:sp>
      <p:pic>
        <p:nvPicPr>
          <p:cNvPr id="7" name="Picture 7"/>
          <p:cNvPicPr>
            <a:picLocks noChangeAspect="1"/>
          </p:cNvPicPr>
          <p:nvPr/>
        </p:nvPicPr>
        <p:blipFill>
          <a:blip r:embed="rId3"/>
          <a:srcRect l="149" r="149"/>
          <a:stretch>
            <a:fillRect/>
          </a:stretch>
        </p:blipFill>
        <p:spPr>
          <a:xfrm>
            <a:off x="3326691" y="6048397"/>
            <a:ext cx="3204795" cy="671004"/>
          </a:xfrm>
          <a:prstGeom prst="rect">
            <a:avLst/>
          </a:prstGeom>
        </p:spPr>
      </p:pic>
      <p:sp>
        <p:nvSpPr>
          <p:cNvPr id="8" name="TextBox 8"/>
          <p:cNvSpPr txBox="1"/>
          <p:nvPr/>
        </p:nvSpPr>
        <p:spPr>
          <a:xfrm>
            <a:off x="332738" y="6164007"/>
            <a:ext cx="2304492" cy="332399"/>
          </a:xfrm>
          <a:prstGeom prst="rect">
            <a:avLst/>
          </a:prstGeom>
        </p:spPr>
        <p:txBody>
          <a:bodyPr lIns="0" tIns="0" rIns="0" bIns="0" rtlCol="0" anchor="t">
            <a:spAutoFit/>
          </a:bodyPr>
          <a:lstStyle/>
          <a:p>
            <a:pPr algn="ctr">
              <a:lnSpc>
                <a:spcPts val="2873"/>
              </a:lnSpc>
            </a:pPr>
            <a:r>
              <a:rPr lang="en-US" sz="2052">
                <a:solidFill>
                  <a:srgbClr val="FFFFFF"/>
                </a:solidFill>
                <a:latin typeface="D-DIN Condensed"/>
              </a:rPr>
              <a:t>canacintramorelos.org.mx</a:t>
            </a:r>
          </a:p>
        </p:txBody>
      </p:sp>
      <p:sp>
        <p:nvSpPr>
          <p:cNvPr id="9" name="TextBox 9"/>
          <p:cNvSpPr txBox="1"/>
          <p:nvPr/>
        </p:nvSpPr>
        <p:spPr>
          <a:xfrm>
            <a:off x="620108" y="1448468"/>
            <a:ext cx="11126589" cy="4127027"/>
          </a:xfrm>
          <a:prstGeom prst="rect">
            <a:avLst/>
          </a:prstGeom>
        </p:spPr>
        <p:txBody>
          <a:bodyPr lIns="0" tIns="0" rIns="0" bIns="0" rtlCol="0" anchor="t">
            <a:spAutoFit/>
          </a:bodyPr>
          <a:lstStyle/>
          <a:p>
            <a:pPr>
              <a:lnSpc>
                <a:spcPts val="2718"/>
              </a:lnSpc>
            </a:pPr>
            <a:r>
              <a:rPr lang="en-US" sz="2247">
                <a:solidFill>
                  <a:srgbClr val="FFFFFF"/>
                </a:solidFill>
                <a:latin typeface="D-DIN Condensed"/>
              </a:rPr>
              <a:t>Al inicio del 2020 se tenían identifcados dos juiciós laborarles. Estos juicios no fueron atendidos por lo menos por los últimos tres expresidentes de la cámara, por lo tanto estos se encuentran materialmente perdidos.</a:t>
            </a:r>
          </a:p>
          <a:p>
            <a:pPr>
              <a:lnSpc>
                <a:spcPts val="2718"/>
              </a:lnSpc>
            </a:pPr>
            <a:endParaRPr lang="en-US" sz="2247">
              <a:solidFill>
                <a:srgbClr val="FFFFFF"/>
              </a:solidFill>
              <a:latin typeface="D-DIN Condensed"/>
            </a:endParaRPr>
          </a:p>
          <a:p>
            <a:pPr>
              <a:lnSpc>
                <a:spcPts val="2718"/>
              </a:lnSpc>
            </a:pPr>
            <a:r>
              <a:rPr lang="en-US" sz="2247">
                <a:solidFill>
                  <a:srgbClr val="FFFFFF"/>
                </a:solidFill>
                <a:latin typeface="D-DIN Condensed"/>
              </a:rPr>
              <a:t>Uno de ellos se encontraba en tercera almoneda y con fecha de remate en el mes de noviembre. Se logro el pago mínimo para salvar la propiedad. En este momento se encuentra ya archivado este expediente. (Este juicio viene desde el periodo de Francisco Sotelo).</a:t>
            </a:r>
          </a:p>
          <a:p>
            <a:pPr>
              <a:lnSpc>
                <a:spcPts val="2718"/>
              </a:lnSpc>
            </a:pPr>
            <a:endParaRPr lang="en-US" sz="2247">
              <a:solidFill>
                <a:srgbClr val="FFFFFF"/>
              </a:solidFill>
              <a:latin typeface="D-DIN Condensed"/>
            </a:endParaRPr>
          </a:p>
          <a:p>
            <a:pPr>
              <a:lnSpc>
                <a:spcPts val="2718"/>
              </a:lnSpc>
            </a:pPr>
            <a:r>
              <a:rPr lang="en-US" sz="2247">
                <a:solidFill>
                  <a:srgbClr val="FFFFFF"/>
                </a:solidFill>
                <a:latin typeface="D-DIN Condensed"/>
              </a:rPr>
              <a:t>El segundo se atenderá este año, intentando llegar a una negociación con el actor.</a:t>
            </a:r>
          </a:p>
          <a:p>
            <a:pPr>
              <a:lnSpc>
                <a:spcPts val="2718"/>
              </a:lnSpc>
            </a:pPr>
            <a:endParaRPr lang="en-US" sz="2247">
              <a:solidFill>
                <a:srgbClr val="FFFFFF"/>
              </a:solidFill>
              <a:latin typeface="D-DIN Condensed"/>
            </a:endParaRPr>
          </a:p>
          <a:p>
            <a:pPr>
              <a:lnSpc>
                <a:spcPts val="2718"/>
              </a:lnSpc>
            </a:pPr>
            <a:r>
              <a:rPr lang="en-US" sz="2247">
                <a:solidFill>
                  <a:srgbClr val="FFFFFF"/>
                </a:solidFill>
                <a:latin typeface="D-DIN Condensed"/>
              </a:rPr>
              <a:t>Desgraciadamente el mes de octubre nos enteramos que existen dos juicios más que no fueron atendidos en los periodos de Cesar Ayala Franco y Jorge Matar Vargas. Se esta en análisis y generando la estrategia de como</a:t>
            </a:r>
          </a:p>
          <a:p>
            <a:pPr>
              <a:lnSpc>
                <a:spcPts val="2718"/>
              </a:lnSpc>
            </a:pPr>
            <a:r>
              <a:rPr lang="en-US" sz="2247">
                <a:solidFill>
                  <a:srgbClr val="FFFFFF"/>
                </a:solidFill>
                <a:latin typeface="D-DIN Condensed"/>
              </a:rPr>
              <a:t>defendernos de este proceso. (Estos juicios son del periodo de Cesar Ayala Franco)</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376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7002299" y="1752595"/>
            <a:ext cx="6096287" cy="5860055"/>
          </a:xfrm>
          <a:prstGeom prst="rect">
            <a:avLst/>
          </a:prstGeom>
        </p:spPr>
      </p:pic>
      <p:grpSp>
        <p:nvGrpSpPr>
          <p:cNvPr id="3" name="Group 3"/>
          <p:cNvGrpSpPr/>
          <p:nvPr/>
        </p:nvGrpSpPr>
        <p:grpSpPr>
          <a:xfrm>
            <a:off x="-646713" y="168696"/>
            <a:ext cx="1034209" cy="1034209"/>
            <a:chOff x="0" y="0"/>
            <a:chExt cx="1913890" cy="1913890"/>
          </a:xfrm>
        </p:grpSpPr>
        <p:sp>
          <p:nvSpPr>
            <p:cNvPr id="4" name="Freeform 4"/>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AD0109"/>
            </a:solidFill>
          </p:spPr>
        </p:sp>
      </p:grpSp>
      <p:pic>
        <p:nvPicPr>
          <p:cNvPr id="5" name="Picture 5"/>
          <p:cNvPicPr>
            <a:picLocks noChangeAspect="1"/>
          </p:cNvPicPr>
          <p:nvPr/>
        </p:nvPicPr>
        <p:blipFill>
          <a:blip r:embed="rId3"/>
          <a:srcRect l="149" r="149"/>
          <a:stretch>
            <a:fillRect/>
          </a:stretch>
        </p:blipFill>
        <p:spPr>
          <a:xfrm>
            <a:off x="8866194" y="6048397"/>
            <a:ext cx="3204795" cy="671004"/>
          </a:xfrm>
          <a:prstGeom prst="rect">
            <a:avLst/>
          </a:prstGeom>
        </p:spPr>
      </p:pic>
      <p:pic>
        <p:nvPicPr>
          <p:cNvPr id="6" name="Picture 6"/>
          <p:cNvPicPr>
            <a:picLocks noChangeAspect="1"/>
          </p:cNvPicPr>
          <p:nvPr/>
        </p:nvPicPr>
        <p:blipFill>
          <a:blip r:embed="rId4"/>
          <a:srcRect/>
          <a:stretch>
            <a:fillRect/>
          </a:stretch>
        </p:blipFill>
        <p:spPr>
          <a:xfrm>
            <a:off x="4030285" y="770768"/>
            <a:ext cx="3898560" cy="5208732"/>
          </a:xfrm>
          <a:prstGeom prst="rect">
            <a:avLst/>
          </a:prstGeom>
        </p:spPr>
      </p:pic>
      <p:pic>
        <p:nvPicPr>
          <p:cNvPr id="7" name="Picture 7"/>
          <p:cNvPicPr>
            <a:picLocks noChangeAspect="1"/>
          </p:cNvPicPr>
          <p:nvPr/>
        </p:nvPicPr>
        <p:blipFill>
          <a:blip r:embed="rId5"/>
          <a:srcRect/>
          <a:stretch>
            <a:fillRect/>
          </a:stretch>
        </p:blipFill>
        <p:spPr>
          <a:xfrm>
            <a:off x="8172428" y="770768"/>
            <a:ext cx="3898560" cy="5208732"/>
          </a:xfrm>
          <a:prstGeom prst="rect">
            <a:avLst/>
          </a:prstGeom>
        </p:spPr>
      </p:pic>
      <p:sp>
        <p:nvSpPr>
          <p:cNvPr id="8" name="TextBox 8"/>
          <p:cNvSpPr txBox="1"/>
          <p:nvPr/>
        </p:nvSpPr>
        <p:spPr>
          <a:xfrm>
            <a:off x="195495" y="359533"/>
            <a:ext cx="5987907" cy="371897"/>
          </a:xfrm>
          <a:prstGeom prst="rect">
            <a:avLst/>
          </a:prstGeom>
        </p:spPr>
        <p:txBody>
          <a:bodyPr lIns="0" tIns="0" rIns="0" bIns="0" rtlCol="0" anchor="t">
            <a:spAutoFit/>
          </a:bodyPr>
          <a:lstStyle/>
          <a:p>
            <a:pPr algn="ctr">
              <a:lnSpc>
                <a:spcPts val="2891"/>
              </a:lnSpc>
            </a:pPr>
            <a:r>
              <a:rPr lang="en-US" sz="2950">
                <a:solidFill>
                  <a:srgbClr val="FFFFFF"/>
                </a:solidFill>
                <a:latin typeface="Gotham Black"/>
              </a:rPr>
              <a:t>INFORME DE ACTIVIDADES</a:t>
            </a:r>
          </a:p>
        </p:txBody>
      </p:sp>
      <p:sp>
        <p:nvSpPr>
          <p:cNvPr id="9" name="TextBox 9"/>
          <p:cNvSpPr txBox="1"/>
          <p:nvPr/>
        </p:nvSpPr>
        <p:spPr>
          <a:xfrm>
            <a:off x="557291" y="681868"/>
            <a:ext cx="4738648" cy="436402"/>
          </a:xfrm>
          <a:prstGeom prst="rect">
            <a:avLst/>
          </a:prstGeom>
        </p:spPr>
        <p:txBody>
          <a:bodyPr lIns="0" tIns="0" rIns="0" bIns="0" rtlCol="0" anchor="t">
            <a:spAutoFit/>
          </a:bodyPr>
          <a:lstStyle/>
          <a:p>
            <a:pPr>
              <a:lnSpc>
                <a:spcPts val="3807"/>
              </a:lnSpc>
              <a:spcBef>
                <a:spcPct val="0"/>
              </a:spcBef>
            </a:pPr>
            <a:r>
              <a:rPr lang="en-US" sz="2719">
                <a:solidFill>
                  <a:srgbClr val="7EB7DE"/>
                </a:solidFill>
                <a:latin typeface="D-DIN Condensed"/>
              </a:rPr>
              <a:t>COMITE DE VIGILANCIA</a:t>
            </a:r>
          </a:p>
        </p:txBody>
      </p:sp>
      <p:sp>
        <p:nvSpPr>
          <p:cNvPr id="10" name="TextBox 10"/>
          <p:cNvSpPr txBox="1"/>
          <p:nvPr/>
        </p:nvSpPr>
        <p:spPr>
          <a:xfrm>
            <a:off x="332738" y="6164007"/>
            <a:ext cx="2304492" cy="332399"/>
          </a:xfrm>
          <a:prstGeom prst="rect">
            <a:avLst/>
          </a:prstGeom>
        </p:spPr>
        <p:txBody>
          <a:bodyPr lIns="0" tIns="0" rIns="0" bIns="0" rtlCol="0" anchor="t">
            <a:spAutoFit/>
          </a:bodyPr>
          <a:lstStyle/>
          <a:p>
            <a:pPr algn="ctr">
              <a:lnSpc>
                <a:spcPts val="2873"/>
              </a:lnSpc>
            </a:pPr>
            <a:r>
              <a:rPr lang="en-US" sz="2052">
                <a:solidFill>
                  <a:srgbClr val="FFFFFF"/>
                </a:solidFill>
                <a:latin typeface="D-DIN Condensed"/>
              </a:rPr>
              <a:t>canacintramorelos.org.mx</a:t>
            </a:r>
          </a:p>
        </p:txBody>
      </p:sp>
      <p:sp>
        <p:nvSpPr>
          <p:cNvPr id="11" name="TextBox 11"/>
          <p:cNvSpPr txBox="1"/>
          <p:nvPr/>
        </p:nvSpPr>
        <p:spPr>
          <a:xfrm>
            <a:off x="195496" y="1800895"/>
            <a:ext cx="3112889" cy="2049535"/>
          </a:xfrm>
          <a:prstGeom prst="rect">
            <a:avLst/>
          </a:prstGeom>
        </p:spPr>
        <p:txBody>
          <a:bodyPr lIns="0" tIns="0" rIns="0" bIns="0" rtlCol="0" anchor="t">
            <a:spAutoFit/>
          </a:bodyPr>
          <a:lstStyle/>
          <a:p>
            <a:pPr>
              <a:lnSpc>
                <a:spcPts val="2718"/>
              </a:lnSpc>
            </a:pPr>
            <a:r>
              <a:rPr lang="en-US" sz="2247">
                <a:solidFill>
                  <a:srgbClr val="FFFFFF"/>
                </a:solidFill>
                <a:latin typeface="D-DIN Condensed"/>
              </a:rPr>
              <a:t>AUDITORÍAS:</a:t>
            </a:r>
          </a:p>
          <a:p>
            <a:pPr>
              <a:lnSpc>
                <a:spcPts val="2718"/>
              </a:lnSpc>
            </a:pPr>
            <a:r>
              <a:rPr lang="en-US" sz="2247">
                <a:solidFill>
                  <a:srgbClr val="FFFFFF"/>
                </a:solidFill>
                <a:latin typeface="D-DIN Condensed"/>
              </a:rPr>
              <a:t> Cesar Ayala Franco, periodos 2015 y 2016</a:t>
            </a:r>
          </a:p>
          <a:p>
            <a:pPr>
              <a:lnSpc>
                <a:spcPts val="2718"/>
              </a:lnSpc>
            </a:pPr>
            <a:endParaRPr lang="en-US" sz="2247">
              <a:solidFill>
                <a:srgbClr val="FFFFFF"/>
              </a:solidFill>
              <a:latin typeface="D-DIN Condensed"/>
            </a:endParaRPr>
          </a:p>
          <a:p>
            <a:pPr>
              <a:lnSpc>
                <a:spcPts val="2718"/>
              </a:lnSpc>
            </a:pPr>
            <a:r>
              <a:rPr lang="en-US" sz="2247">
                <a:solidFill>
                  <a:srgbClr val="FFFFFF"/>
                </a:solidFill>
                <a:latin typeface="D-DIN Condensed"/>
              </a:rPr>
              <a:t> Resultado: Denegación (Abstención) de opinión</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376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7002299" y="1752595"/>
            <a:ext cx="6096287" cy="5860055"/>
          </a:xfrm>
          <a:prstGeom prst="rect">
            <a:avLst/>
          </a:prstGeom>
        </p:spPr>
      </p:pic>
      <p:grpSp>
        <p:nvGrpSpPr>
          <p:cNvPr id="3" name="Group 3"/>
          <p:cNvGrpSpPr/>
          <p:nvPr/>
        </p:nvGrpSpPr>
        <p:grpSpPr>
          <a:xfrm>
            <a:off x="-646713" y="168696"/>
            <a:ext cx="1034209" cy="1034209"/>
            <a:chOff x="0" y="0"/>
            <a:chExt cx="1913890" cy="1913890"/>
          </a:xfrm>
        </p:grpSpPr>
        <p:sp>
          <p:nvSpPr>
            <p:cNvPr id="4" name="Freeform 4"/>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AD0109"/>
            </a:solidFill>
          </p:spPr>
        </p:sp>
      </p:grpSp>
      <p:pic>
        <p:nvPicPr>
          <p:cNvPr id="5" name="Picture 5"/>
          <p:cNvPicPr>
            <a:picLocks noChangeAspect="1"/>
          </p:cNvPicPr>
          <p:nvPr/>
        </p:nvPicPr>
        <p:blipFill>
          <a:blip r:embed="rId3"/>
          <a:srcRect l="149" r="149"/>
          <a:stretch>
            <a:fillRect/>
          </a:stretch>
        </p:blipFill>
        <p:spPr>
          <a:xfrm>
            <a:off x="8866194" y="6048397"/>
            <a:ext cx="3204795" cy="671004"/>
          </a:xfrm>
          <a:prstGeom prst="rect">
            <a:avLst/>
          </a:prstGeom>
        </p:spPr>
      </p:pic>
      <p:pic>
        <p:nvPicPr>
          <p:cNvPr id="6" name="Picture 6"/>
          <p:cNvPicPr>
            <a:picLocks noChangeAspect="1"/>
          </p:cNvPicPr>
          <p:nvPr/>
        </p:nvPicPr>
        <p:blipFill>
          <a:blip r:embed="rId4"/>
          <a:srcRect/>
          <a:stretch>
            <a:fillRect/>
          </a:stretch>
        </p:blipFill>
        <p:spPr>
          <a:xfrm>
            <a:off x="685800" y="1455247"/>
            <a:ext cx="3430509" cy="4593151"/>
          </a:xfrm>
          <a:prstGeom prst="rect">
            <a:avLst/>
          </a:prstGeom>
        </p:spPr>
      </p:pic>
      <p:pic>
        <p:nvPicPr>
          <p:cNvPr id="7" name="Picture 7"/>
          <p:cNvPicPr>
            <a:picLocks noChangeAspect="1"/>
          </p:cNvPicPr>
          <p:nvPr/>
        </p:nvPicPr>
        <p:blipFill>
          <a:blip r:embed="rId5"/>
          <a:srcRect/>
          <a:stretch>
            <a:fillRect/>
          </a:stretch>
        </p:blipFill>
        <p:spPr>
          <a:xfrm>
            <a:off x="4378125" y="1455247"/>
            <a:ext cx="3444863" cy="4593151"/>
          </a:xfrm>
          <a:prstGeom prst="rect">
            <a:avLst/>
          </a:prstGeom>
        </p:spPr>
      </p:pic>
      <p:pic>
        <p:nvPicPr>
          <p:cNvPr id="8" name="Picture 8"/>
          <p:cNvPicPr>
            <a:picLocks noChangeAspect="1"/>
          </p:cNvPicPr>
          <p:nvPr/>
        </p:nvPicPr>
        <p:blipFill>
          <a:blip r:embed="rId6"/>
          <a:srcRect/>
          <a:stretch>
            <a:fillRect/>
          </a:stretch>
        </p:blipFill>
        <p:spPr>
          <a:xfrm>
            <a:off x="8057662" y="1459967"/>
            <a:ext cx="3448538" cy="4588431"/>
          </a:xfrm>
          <a:prstGeom prst="rect">
            <a:avLst/>
          </a:prstGeom>
        </p:spPr>
      </p:pic>
      <p:sp>
        <p:nvSpPr>
          <p:cNvPr id="9" name="TextBox 9"/>
          <p:cNvSpPr txBox="1"/>
          <p:nvPr/>
        </p:nvSpPr>
        <p:spPr>
          <a:xfrm>
            <a:off x="195495" y="359533"/>
            <a:ext cx="5987907" cy="371897"/>
          </a:xfrm>
          <a:prstGeom prst="rect">
            <a:avLst/>
          </a:prstGeom>
        </p:spPr>
        <p:txBody>
          <a:bodyPr lIns="0" tIns="0" rIns="0" bIns="0" rtlCol="0" anchor="t">
            <a:spAutoFit/>
          </a:bodyPr>
          <a:lstStyle/>
          <a:p>
            <a:pPr algn="ctr">
              <a:lnSpc>
                <a:spcPts val="2891"/>
              </a:lnSpc>
            </a:pPr>
            <a:r>
              <a:rPr lang="en-US" sz="2950">
                <a:solidFill>
                  <a:srgbClr val="FFFFFF"/>
                </a:solidFill>
                <a:latin typeface="Gotham Black"/>
              </a:rPr>
              <a:t>INFORME DE ACTIVIDADES</a:t>
            </a:r>
          </a:p>
        </p:txBody>
      </p:sp>
      <p:sp>
        <p:nvSpPr>
          <p:cNvPr id="10" name="TextBox 10"/>
          <p:cNvSpPr txBox="1"/>
          <p:nvPr/>
        </p:nvSpPr>
        <p:spPr>
          <a:xfrm>
            <a:off x="557291" y="681868"/>
            <a:ext cx="4738648" cy="436402"/>
          </a:xfrm>
          <a:prstGeom prst="rect">
            <a:avLst/>
          </a:prstGeom>
        </p:spPr>
        <p:txBody>
          <a:bodyPr lIns="0" tIns="0" rIns="0" bIns="0" rtlCol="0" anchor="t">
            <a:spAutoFit/>
          </a:bodyPr>
          <a:lstStyle/>
          <a:p>
            <a:pPr>
              <a:lnSpc>
                <a:spcPts val="3807"/>
              </a:lnSpc>
              <a:spcBef>
                <a:spcPct val="0"/>
              </a:spcBef>
            </a:pPr>
            <a:r>
              <a:rPr lang="en-US" sz="2719">
                <a:solidFill>
                  <a:srgbClr val="7EB7DE"/>
                </a:solidFill>
                <a:latin typeface="D-DIN Condensed"/>
              </a:rPr>
              <a:t>COMITE DE VIGILANCIA</a:t>
            </a:r>
          </a:p>
        </p:txBody>
      </p:sp>
      <p:sp>
        <p:nvSpPr>
          <p:cNvPr id="11" name="TextBox 11"/>
          <p:cNvSpPr txBox="1"/>
          <p:nvPr/>
        </p:nvSpPr>
        <p:spPr>
          <a:xfrm>
            <a:off x="332738" y="6164007"/>
            <a:ext cx="2304492" cy="332399"/>
          </a:xfrm>
          <a:prstGeom prst="rect">
            <a:avLst/>
          </a:prstGeom>
        </p:spPr>
        <p:txBody>
          <a:bodyPr lIns="0" tIns="0" rIns="0" bIns="0" rtlCol="0" anchor="t">
            <a:spAutoFit/>
          </a:bodyPr>
          <a:lstStyle/>
          <a:p>
            <a:pPr algn="ctr">
              <a:lnSpc>
                <a:spcPts val="2873"/>
              </a:lnSpc>
            </a:pPr>
            <a:r>
              <a:rPr lang="en-US" sz="2052">
                <a:solidFill>
                  <a:srgbClr val="FFFFFF"/>
                </a:solidFill>
                <a:latin typeface="D-DIN Condensed"/>
              </a:rPr>
              <a:t>canacintramorelos.org.mx</a:t>
            </a:r>
          </a:p>
        </p:txBody>
      </p:sp>
      <p:sp>
        <p:nvSpPr>
          <p:cNvPr id="12" name="TextBox 12"/>
          <p:cNvSpPr txBox="1"/>
          <p:nvPr/>
        </p:nvSpPr>
        <p:spPr>
          <a:xfrm>
            <a:off x="7002300" y="226095"/>
            <a:ext cx="5068689" cy="1010790"/>
          </a:xfrm>
          <a:prstGeom prst="rect">
            <a:avLst/>
          </a:prstGeom>
        </p:spPr>
        <p:txBody>
          <a:bodyPr lIns="0" tIns="0" rIns="0" bIns="0" rtlCol="0" anchor="t">
            <a:spAutoFit/>
          </a:bodyPr>
          <a:lstStyle/>
          <a:p>
            <a:pPr>
              <a:lnSpc>
                <a:spcPts val="2718"/>
              </a:lnSpc>
            </a:pPr>
            <a:r>
              <a:rPr lang="en-US" sz="2247">
                <a:solidFill>
                  <a:srgbClr val="FFFFFF"/>
                </a:solidFill>
                <a:latin typeface="D-DIN Condensed"/>
              </a:rPr>
              <a:t>AUDITORÍAS:</a:t>
            </a:r>
          </a:p>
          <a:p>
            <a:pPr>
              <a:lnSpc>
                <a:spcPts val="2718"/>
              </a:lnSpc>
            </a:pPr>
            <a:r>
              <a:rPr lang="en-US" sz="2247">
                <a:solidFill>
                  <a:srgbClr val="FFFFFF"/>
                </a:solidFill>
                <a:latin typeface="D-DIN Condensed"/>
              </a:rPr>
              <a:t> Jorge Mátar Vargas, periodos 2017, 2018 y 2019</a:t>
            </a:r>
          </a:p>
          <a:p>
            <a:pPr>
              <a:lnSpc>
                <a:spcPts val="2718"/>
              </a:lnSpc>
            </a:pPr>
            <a:r>
              <a:rPr lang="en-US" sz="2246">
                <a:solidFill>
                  <a:srgbClr val="FFFFFF"/>
                </a:solidFill>
                <a:latin typeface="D-DIN Condensed"/>
              </a:rPr>
              <a:t> </a:t>
            </a:r>
            <a:r>
              <a:rPr lang="en-US" sz="2247">
                <a:solidFill>
                  <a:srgbClr val="FFFFFF"/>
                </a:solidFill>
                <a:latin typeface="D-DIN Condensed"/>
              </a:rPr>
              <a:t>Resultado: Abstención de opinión</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
            <a:lum/>
          </a:blip>
          <a:srcRect/>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28000"/>
          </a:blip>
          <a:srcRect/>
          <a:stretch>
            <a:fillRect/>
          </a:stretch>
        </p:blipFill>
        <p:spPr>
          <a:xfrm>
            <a:off x="-386978" y="4242116"/>
            <a:ext cx="2915695" cy="2802712"/>
          </a:xfrm>
          <a:prstGeom prst="rect">
            <a:avLst/>
          </a:prstGeom>
        </p:spPr>
      </p:pic>
      <p:grpSp>
        <p:nvGrpSpPr>
          <p:cNvPr id="3" name="Group 3"/>
          <p:cNvGrpSpPr/>
          <p:nvPr/>
        </p:nvGrpSpPr>
        <p:grpSpPr>
          <a:xfrm>
            <a:off x="0" y="2533650"/>
            <a:ext cx="6527800" cy="1409700"/>
            <a:chOff x="0" y="0"/>
            <a:chExt cx="3312254" cy="715292"/>
          </a:xfrm>
        </p:grpSpPr>
        <p:sp>
          <p:nvSpPr>
            <p:cNvPr id="4" name="Freeform 4"/>
            <p:cNvSpPr/>
            <p:nvPr/>
          </p:nvSpPr>
          <p:spPr>
            <a:xfrm>
              <a:off x="0" y="0"/>
              <a:ext cx="3312254" cy="715292"/>
            </a:xfrm>
            <a:custGeom>
              <a:avLst/>
              <a:gdLst/>
              <a:ahLst/>
              <a:cxnLst/>
              <a:rect l="l" t="t" r="r" b="b"/>
              <a:pathLst>
                <a:path w="3312254" h="715292">
                  <a:moveTo>
                    <a:pt x="0" y="0"/>
                  </a:moveTo>
                  <a:lnTo>
                    <a:pt x="3312254" y="0"/>
                  </a:lnTo>
                  <a:lnTo>
                    <a:pt x="3312254" y="715292"/>
                  </a:lnTo>
                  <a:lnTo>
                    <a:pt x="0" y="715292"/>
                  </a:lnTo>
                  <a:close/>
                </a:path>
              </a:pathLst>
            </a:custGeom>
            <a:solidFill>
              <a:srgbClr val="D1D1D1"/>
            </a:solidFill>
          </p:spPr>
        </p:sp>
      </p:grpSp>
      <p:pic>
        <p:nvPicPr>
          <p:cNvPr id="5" name="Picture 5"/>
          <p:cNvPicPr>
            <a:picLocks noChangeAspect="1"/>
          </p:cNvPicPr>
          <p:nvPr/>
        </p:nvPicPr>
        <p:blipFill>
          <a:blip r:embed="rId4"/>
          <a:srcRect/>
          <a:stretch>
            <a:fillRect/>
          </a:stretch>
        </p:blipFill>
        <p:spPr>
          <a:xfrm>
            <a:off x="5912509" y="0"/>
            <a:ext cx="4140200" cy="6858000"/>
          </a:xfrm>
          <a:prstGeom prst="rect">
            <a:avLst/>
          </a:prstGeom>
        </p:spPr>
      </p:pic>
      <p:sp>
        <p:nvSpPr>
          <p:cNvPr id="6" name="TextBox 6"/>
          <p:cNvSpPr txBox="1"/>
          <p:nvPr/>
        </p:nvSpPr>
        <p:spPr>
          <a:xfrm>
            <a:off x="355600" y="2999330"/>
            <a:ext cx="5353709" cy="533095"/>
          </a:xfrm>
          <a:prstGeom prst="rect">
            <a:avLst/>
          </a:prstGeom>
        </p:spPr>
        <p:txBody>
          <a:bodyPr lIns="0" tIns="0" rIns="0" bIns="0" rtlCol="0" anchor="t">
            <a:spAutoFit/>
          </a:bodyPr>
          <a:lstStyle/>
          <a:p>
            <a:pPr>
              <a:lnSpc>
                <a:spcPts val="4711"/>
              </a:lnSpc>
            </a:pPr>
            <a:r>
              <a:rPr lang="en-US" sz="3365">
                <a:solidFill>
                  <a:srgbClr val="AD0109"/>
                </a:solidFill>
                <a:latin typeface="Gotham Black"/>
              </a:rPr>
              <a:t>COMITE DE VIGILANCIA</a:t>
            </a:r>
          </a:p>
        </p:txBody>
      </p:sp>
      <p:pic>
        <p:nvPicPr>
          <p:cNvPr id="7" name="Picture 7"/>
          <p:cNvPicPr>
            <a:picLocks noChangeAspect="1"/>
          </p:cNvPicPr>
          <p:nvPr/>
        </p:nvPicPr>
        <p:blipFill>
          <a:blip r:embed="rId5"/>
          <a:srcRect/>
          <a:stretch>
            <a:fillRect/>
          </a:stretch>
        </p:blipFill>
        <p:spPr>
          <a:xfrm>
            <a:off x="503798" y="863600"/>
            <a:ext cx="5057313" cy="1058875"/>
          </a:xfrm>
          <a:prstGeom prst="rect">
            <a:avLst/>
          </a:prstGeom>
        </p:spPr>
      </p:pic>
      <p:sp>
        <p:nvSpPr>
          <p:cNvPr id="8" name="TextBox 8"/>
          <p:cNvSpPr txBox="1"/>
          <p:nvPr/>
        </p:nvSpPr>
        <p:spPr>
          <a:xfrm>
            <a:off x="355600" y="4048792"/>
            <a:ext cx="3638977" cy="1312988"/>
          </a:xfrm>
          <a:prstGeom prst="rect">
            <a:avLst/>
          </a:prstGeom>
        </p:spPr>
        <p:txBody>
          <a:bodyPr lIns="0" tIns="0" rIns="0" bIns="0" rtlCol="0" anchor="t">
            <a:spAutoFit/>
          </a:bodyPr>
          <a:lstStyle/>
          <a:p>
            <a:pPr>
              <a:lnSpc>
                <a:spcPts val="5429"/>
              </a:lnSpc>
              <a:spcBef>
                <a:spcPct val="0"/>
              </a:spcBef>
            </a:pPr>
            <a:r>
              <a:rPr lang="en-US" sz="3878">
                <a:solidFill>
                  <a:srgbClr val="000000"/>
                </a:solidFill>
                <a:latin typeface="D-DIN Condensed"/>
              </a:rPr>
              <a:t>Consecuencias a Jorge Mátar Vargas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2"/>
          <a:srcRect t="7812" b="7812"/>
          <a:stretch>
            <a:fillRect/>
          </a:stretch>
        </a:blipFill>
        <a:effectLst/>
      </p:bgPr>
    </p:bg>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AB7652DD-2008-4B8D-8D1D-4EEED6ED4875}"/>
              </a:ext>
            </a:extLst>
          </p:cNvPr>
          <p:cNvSpPr/>
          <p:nvPr/>
        </p:nvSpPr>
        <p:spPr>
          <a:xfrm>
            <a:off x="1006638" y="2108200"/>
            <a:ext cx="10178725" cy="3302000"/>
          </a:xfrm>
          <a:prstGeom prst="rect">
            <a:avLst/>
          </a:prstGeom>
          <a:solidFill>
            <a:srgbClr val="00206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800"/>
          </a:p>
        </p:txBody>
      </p:sp>
      <p:pic>
        <p:nvPicPr>
          <p:cNvPr id="2" name="Picture 2"/>
          <p:cNvPicPr>
            <a:picLocks noChangeAspect="1"/>
          </p:cNvPicPr>
          <p:nvPr/>
        </p:nvPicPr>
        <p:blipFill>
          <a:blip r:embed="rId3"/>
          <a:srcRect/>
          <a:stretch>
            <a:fillRect/>
          </a:stretch>
        </p:blipFill>
        <p:spPr>
          <a:xfrm>
            <a:off x="-639270" y="1181091"/>
            <a:ext cx="6096287" cy="5860055"/>
          </a:xfrm>
          <a:prstGeom prst="rect">
            <a:avLst/>
          </a:prstGeom>
        </p:spPr>
      </p:pic>
      <p:pic>
        <p:nvPicPr>
          <p:cNvPr id="4" name="Picture 4"/>
          <p:cNvPicPr>
            <a:picLocks noChangeAspect="1"/>
          </p:cNvPicPr>
          <p:nvPr/>
        </p:nvPicPr>
        <p:blipFill>
          <a:blip r:embed="rId4"/>
          <a:srcRect/>
          <a:stretch>
            <a:fillRect/>
          </a:stretch>
        </p:blipFill>
        <p:spPr>
          <a:xfrm>
            <a:off x="3384662" y="340483"/>
            <a:ext cx="5499721" cy="1148067"/>
          </a:xfrm>
          <a:prstGeom prst="rect">
            <a:avLst/>
          </a:prstGeom>
        </p:spPr>
      </p:pic>
      <p:sp>
        <p:nvSpPr>
          <p:cNvPr id="5" name="TextBox 5"/>
          <p:cNvSpPr txBox="1"/>
          <p:nvPr/>
        </p:nvSpPr>
        <p:spPr>
          <a:xfrm>
            <a:off x="1263737" y="3937001"/>
            <a:ext cx="9741569" cy="602729"/>
          </a:xfrm>
          <a:prstGeom prst="rect">
            <a:avLst/>
          </a:prstGeom>
        </p:spPr>
        <p:txBody>
          <a:bodyPr lIns="0" tIns="0" rIns="0" bIns="0" rtlCol="0" anchor="t">
            <a:spAutoFit/>
          </a:bodyPr>
          <a:lstStyle/>
          <a:p>
            <a:pPr algn="ctr">
              <a:lnSpc>
                <a:spcPts val="4704"/>
              </a:lnSpc>
            </a:pPr>
            <a:r>
              <a:rPr lang="en-US" sz="4800">
                <a:solidFill>
                  <a:srgbClr val="FFFFFF"/>
                </a:solidFill>
                <a:latin typeface="Gotham Black"/>
              </a:rPr>
              <a:t>INFORME DE TESORERÍA</a:t>
            </a:r>
          </a:p>
        </p:txBody>
      </p:sp>
      <p:sp>
        <p:nvSpPr>
          <p:cNvPr id="6" name="TextBox 6"/>
          <p:cNvSpPr txBox="1"/>
          <p:nvPr/>
        </p:nvSpPr>
        <p:spPr>
          <a:xfrm>
            <a:off x="1263737" y="2957679"/>
            <a:ext cx="9727788" cy="408894"/>
          </a:xfrm>
          <a:prstGeom prst="rect">
            <a:avLst/>
          </a:prstGeom>
        </p:spPr>
        <p:txBody>
          <a:bodyPr lIns="0" tIns="0" rIns="0" bIns="0" rtlCol="0" anchor="t">
            <a:spAutoFit/>
          </a:bodyPr>
          <a:lstStyle/>
          <a:p>
            <a:pPr algn="ctr">
              <a:lnSpc>
                <a:spcPts val="3486"/>
              </a:lnSpc>
            </a:pPr>
            <a:r>
              <a:rPr lang="en-US" sz="2641" spc="369" dirty="0">
                <a:solidFill>
                  <a:srgbClr val="FFFFFF"/>
                </a:solidFill>
                <a:latin typeface="Gidole"/>
              </a:rPr>
              <a:t>2020</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2"/>
          <a:srcRect t="7825" b="7825"/>
          <a:stretch>
            <a:fillRect/>
          </a:stretch>
        </a:blipFill>
        <a:effectLst/>
      </p:bgPr>
    </p:bg>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C95DC76A-0CB7-4513-BE8A-0CB784C1EE99}"/>
              </a:ext>
            </a:extLst>
          </p:cNvPr>
          <p:cNvSpPr/>
          <p:nvPr/>
        </p:nvSpPr>
        <p:spPr>
          <a:xfrm>
            <a:off x="5892800" y="0"/>
            <a:ext cx="6096000" cy="6858000"/>
          </a:xfrm>
          <a:prstGeom prst="rect">
            <a:avLst/>
          </a:prstGeom>
          <a:solidFill>
            <a:srgbClr val="00206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800"/>
          </a:p>
        </p:txBody>
      </p:sp>
      <p:pic>
        <p:nvPicPr>
          <p:cNvPr id="3" name="Picture 3"/>
          <p:cNvPicPr>
            <a:picLocks noChangeAspect="1"/>
          </p:cNvPicPr>
          <p:nvPr/>
        </p:nvPicPr>
        <p:blipFill>
          <a:blip r:embed="rId3">
            <a:alphaModFix amt="13000"/>
          </a:blip>
          <a:srcRect/>
          <a:stretch>
            <a:fillRect/>
          </a:stretch>
        </p:blipFill>
        <p:spPr>
          <a:xfrm>
            <a:off x="1351387" y="873079"/>
            <a:ext cx="4195593" cy="4237972"/>
          </a:xfrm>
          <a:prstGeom prst="rect">
            <a:avLst/>
          </a:prstGeom>
        </p:spPr>
      </p:pic>
      <p:pic>
        <p:nvPicPr>
          <p:cNvPr id="4" name="Picture 4"/>
          <p:cNvPicPr>
            <a:picLocks noChangeAspect="1"/>
          </p:cNvPicPr>
          <p:nvPr/>
        </p:nvPicPr>
        <p:blipFill>
          <a:blip r:embed="rId4">
            <a:alphaModFix amt="18999"/>
          </a:blip>
          <a:srcRect/>
          <a:stretch>
            <a:fillRect/>
          </a:stretch>
        </p:blipFill>
        <p:spPr>
          <a:xfrm>
            <a:off x="2048900" y="82960"/>
            <a:ext cx="4275417" cy="4227319"/>
          </a:xfrm>
          <a:prstGeom prst="rect">
            <a:avLst/>
          </a:prstGeom>
        </p:spPr>
      </p:pic>
      <p:pic>
        <p:nvPicPr>
          <p:cNvPr id="5" name="Picture 5"/>
          <p:cNvPicPr>
            <a:picLocks noChangeAspect="1"/>
          </p:cNvPicPr>
          <p:nvPr/>
        </p:nvPicPr>
        <p:blipFill>
          <a:blip r:embed="rId5"/>
          <a:srcRect/>
          <a:stretch>
            <a:fillRect/>
          </a:stretch>
        </p:blipFill>
        <p:spPr>
          <a:xfrm>
            <a:off x="6213428" y="5459756"/>
            <a:ext cx="5414345" cy="1133629"/>
          </a:xfrm>
          <a:prstGeom prst="rect">
            <a:avLst/>
          </a:prstGeom>
        </p:spPr>
      </p:pic>
      <p:pic>
        <p:nvPicPr>
          <p:cNvPr id="6" name="Picture 6"/>
          <p:cNvPicPr>
            <a:picLocks noChangeAspect="1"/>
          </p:cNvPicPr>
          <p:nvPr/>
        </p:nvPicPr>
        <p:blipFill>
          <a:blip r:embed="rId6"/>
          <a:srcRect/>
          <a:stretch>
            <a:fillRect/>
          </a:stretch>
        </p:blipFill>
        <p:spPr>
          <a:xfrm>
            <a:off x="399181" y="5556247"/>
            <a:ext cx="1114493" cy="1117121"/>
          </a:xfrm>
          <a:prstGeom prst="rect">
            <a:avLst/>
          </a:prstGeom>
        </p:spPr>
      </p:pic>
      <p:pic>
        <p:nvPicPr>
          <p:cNvPr id="7" name="Picture 7"/>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1582980" y="5624695"/>
            <a:ext cx="300479" cy="300479"/>
          </a:xfrm>
          <a:prstGeom prst="rect">
            <a:avLst/>
          </a:prstGeom>
        </p:spPr>
      </p:pic>
      <p:pic>
        <p:nvPicPr>
          <p:cNvPr id="8" name="Picture 8"/>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1582980" y="6026570"/>
            <a:ext cx="291261" cy="291261"/>
          </a:xfrm>
          <a:prstGeom prst="rect">
            <a:avLst/>
          </a:prstGeom>
        </p:spPr>
      </p:pic>
      <p:sp>
        <p:nvSpPr>
          <p:cNvPr id="9" name="TextBox 9"/>
          <p:cNvSpPr txBox="1"/>
          <p:nvPr/>
        </p:nvSpPr>
        <p:spPr>
          <a:xfrm>
            <a:off x="1582980" y="6224123"/>
            <a:ext cx="2795255" cy="850361"/>
          </a:xfrm>
          <a:prstGeom prst="rect">
            <a:avLst/>
          </a:prstGeom>
        </p:spPr>
        <p:txBody>
          <a:bodyPr lIns="0" tIns="0" rIns="0" bIns="0" rtlCol="0" anchor="t">
            <a:spAutoFit/>
          </a:bodyPr>
          <a:lstStyle/>
          <a:p>
            <a:pPr algn="ctr">
              <a:lnSpc>
                <a:spcPts val="3486"/>
              </a:lnSpc>
            </a:pPr>
            <a:r>
              <a:rPr lang="en-US" sz="2489">
                <a:solidFill>
                  <a:srgbClr val="FFFFFF"/>
                </a:solidFill>
                <a:latin typeface="D-DIN Condensed"/>
              </a:rPr>
              <a:t>canacintramorelos.org.mx</a:t>
            </a:r>
          </a:p>
        </p:txBody>
      </p:sp>
      <p:sp>
        <p:nvSpPr>
          <p:cNvPr id="10" name="TextBox 10"/>
          <p:cNvSpPr txBox="1"/>
          <p:nvPr/>
        </p:nvSpPr>
        <p:spPr>
          <a:xfrm>
            <a:off x="1948419" y="5963070"/>
            <a:ext cx="1490067" cy="332399"/>
          </a:xfrm>
          <a:prstGeom prst="rect">
            <a:avLst/>
          </a:prstGeom>
        </p:spPr>
        <p:txBody>
          <a:bodyPr lIns="0" tIns="0" rIns="0" bIns="0" rtlCol="0" anchor="t">
            <a:spAutoFit/>
          </a:bodyPr>
          <a:lstStyle/>
          <a:p>
            <a:pPr algn="ctr">
              <a:lnSpc>
                <a:spcPts val="2873"/>
              </a:lnSpc>
              <a:spcBef>
                <a:spcPct val="0"/>
              </a:spcBef>
            </a:pPr>
            <a:r>
              <a:rPr lang="en-US" sz="2052">
                <a:solidFill>
                  <a:srgbClr val="FFFFFF"/>
                </a:solidFill>
                <a:latin typeface="D-DIN Condensed"/>
              </a:rPr>
              <a:t>@morcanacintra</a:t>
            </a:r>
          </a:p>
        </p:txBody>
      </p:sp>
      <p:sp>
        <p:nvSpPr>
          <p:cNvPr id="11" name="TextBox 11"/>
          <p:cNvSpPr txBox="1"/>
          <p:nvPr/>
        </p:nvSpPr>
        <p:spPr>
          <a:xfrm>
            <a:off x="1948418" y="5561195"/>
            <a:ext cx="2229842" cy="332399"/>
          </a:xfrm>
          <a:prstGeom prst="rect">
            <a:avLst/>
          </a:prstGeom>
        </p:spPr>
        <p:txBody>
          <a:bodyPr lIns="0" tIns="0" rIns="0" bIns="0" rtlCol="0" anchor="t">
            <a:spAutoFit/>
          </a:bodyPr>
          <a:lstStyle/>
          <a:p>
            <a:pPr algn="ctr">
              <a:lnSpc>
                <a:spcPts val="2873"/>
              </a:lnSpc>
              <a:spcBef>
                <a:spcPct val="0"/>
              </a:spcBef>
            </a:pPr>
            <a:r>
              <a:rPr lang="en-US" sz="2052">
                <a:solidFill>
                  <a:srgbClr val="FFFFFF"/>
                </a:solidFill>
                <a:latin typeface="D-DIN Condensed"/>
              </a:rPr>
              <a:t>canacintramorelosoficial</a:t>
            </a:r>
          </a:p>
        </p:txBody>
      </p:sp>
      <p:sp>
        <p:nvSpPr>
          <p:cNvPr id="12" name="TextBox 12"/>
          <p:cNvSpPr txBox="1"/>
          <p:nvPr/>
        </p:nvSpPr>
        <p:spPr>
          <a:xfrm>
            <a:off x="6461809" y="337913"/>
            <a:ext cx="5044391" cy="4860626"/>
          </a:xfrm>
          <a:prstGeom prst="rect">
            <a:avLst/>
          </a:prstGeom>
        </p:spPr>
        <p:txBody>
          <a:bodyPr lIns="0" tIns="0" rIns="0" bIns="0" rtlCol="0" anchor="t">
            <a:spAutoFit/>
          </a:bodyPr>
          <a:lstStyle/>
          <a:p>
            <a:pPr algn="ctr">
              <a:lnSpc>
                <a:spcPts val="4836"/>
              </a:lnSpc>
              <a:spcBef>
                <a:spcPct val="0"/>
              </a:spcBef>
            </a:pPr>
            <a:r>
              <a:rPr lang="en-US" sz="3454" dirty="0">
                <a:solidFill>
                  <a:srgbClr val="FFFFFF"/>
                </a:solidFill>
                <a:latin typeface="D-DIN Condensed"/>
              </a:rPr>
              <a:t>El </a:t>
            </a:r>
            <a:r>
              <a:rPr lang="en-US" sz="3454" dirty="0" err="1">
                <a:solidFill>
                  <a:srgbClr val="FFFFFF"/>
                </a:solidFill>
                <a:latin typeface="D-DIN Condensed"/>
              </a:rPr>
              <a:t>informe</a:t>
            </a:r>
            <a:r>
              <a:rPr lang="en-US" sz="3454" dirty="0">
                <a:solidFill>
                  <a:srgbClr val="FFFFFF"/>
                </a:solidFill>
                <a:latin typeface="D-DIN Condensed"/>
              </a:rPr>
              <a:t> del </a:t>
            </a:r>
            <a:r>
              <a:rPr lang="en-US" sz="3454" dirty="0" err="1">
                <a:solidFill>
                  <a:srgbClr val="FFFFFF"/>
                </a:solidFill>
                <a:latin typeface="D-DIN Condensed"/>
              </a:rPr>
              <a:t>Tesorero</a:t>
            </a:r>
            <a:r>
              <a:rPr lang="en-US" sz="3454" dirty="0">
                <a:solidFill>
                  <a:srgbClr val="FFFFFF"/>
                </a:solidFill>
                <a:latin typeface="D-DIN Condensed"/>
              </a:rPr>
              <a:t> de la Delegación, </a:t>
            </a:r>
            <a:r>
              <a:rPr lang="en-US" sz="3454" dirty="0" err="1">
                <a:solidFill>
                  <a:srgbClr val="FFFFFF"/>
                </a:solidFill>
                <a:latin typeface="D-DIN Condensed"/>
              </a:rPr>
              <a:t>respecto</a:t>
            </a:r>
            <a:r>
              <a:rPr lang="en-US" sz="3454" dirty="0">
                <a:solidFill>
                  <a:srgbClr val="FFFFFF"/>
                </a:solidFill>
                <a:latin typeface="D-DIN Condensed"/>
              </a:rPr>
              <a:t> del </a:t>
            </a:r>
            <a:r>
              <a:rPr lang="en-US" sz="3454" dirty="0" err="1">
                <a:solidFill>
                  <a:srgbClr val="FFFFFF"/>
                </a:solidFill>
                <a:latin typeface="D-DIN Condensed"/>
              </a:rPr>
              <a:t>estado</a:t>
            </a:r>
            <a:r>
              <a:rPr lang="en-US" sz="3454" dirty="0">
                <a:solidFill>
                  <a:srgbClr val="FFFFFF"/>
                </a:solidFill>
                <a:latin typeface="D-DIN Condensed"/>
              </a:rPr>
              <a:t> de la </a:t>
            </a:r>
            <a:r>
              <a:rPr lang="en-US" sz="3454" dirty="0" err="1">
                <a:solidFill>
                  <a:srgbClr val="FFFFFF"/>
                </a:solidFill>
                <a:latin typeface="D-DIN Condensed"/>
              </a:rPr>
              <a:t>Tesorería</a:t>
            </a:r>
            <a:r>
              <a:rPr lang="en-US" sz="3454" dirty="0">
                <a:solidFill>
                  <a:srgbClr val="FFFFFF"/>
                </a:solidFill>
                <a:latin typeface="D-DIN Condensed"/>
              </a:rPr>
              <a:t>, el Balance </a:t>
            </a:r>
            <a:r>
              <a:rPr lang="en-US" sz="3454" dirty="0" err="1">
                <a:solidFill>
                  <a:srgbClr val="FFFFFF"/>
                </a:solidFill>
                <a:latin typeface="D-DIN Condensed"/>
              </a:rPr>
              <a:t>Anual</a:t>
            </a:r>
            <a:r>
              <a:rPr lang="en-US" sz="3454" dirty="0">
                <a:solidFill>
                  <a:srgbClr val="FFFFFF"/>
                </a:solidFill>
                <a:latin typeface="D-DIN Condensed"/>
              </a:rPr>
              <a:t> y Estado de </a:t>
            </a:r>
            <a:r>
              <a:rPr lang="en-US" sz="3454" dirty="0" err="1">
                <a:solidFill>
                  <a:srgbClr val="FFFFFF"/>
                </a:solidFill>
                <a:latin typeface="D-DIN Condensed"/>
              </a:rPr>
              <a:t>Resultados</a:t>
            </a:r>
            <a:r>
              <a:rPr lang="en-US" sz="3454" dirty="0">
                <a:solidFill>
                  <a:srgbClr val="FFFFFF"/>
                </a:solidFill>
                <a:latin typeface="D-DIN Condensed"/>
              </a:rPr>
              <a:t>, </a:t>
            </a:r>
            <a:r>
              <a:rPr lang="en-US" sz="3454" dirty="0" err="1">
                <a:solidFill>
                  <a:srgbClr val="FFFFFF"/>
                </a:solidFill>
                <a:latin typeface="D-DIN Condensed"/>
              </a:rPr>
              <a:t>correspondiente</a:t>
            </a:r>
            <a:r>
              <a:rPr lang="en-US" sz="3454" dirty="0">
                <a:solidFill>
                  <a:srgbClr val="FFFFFF"/>
                </a:solidFill>
                <a:latin typeface="D-DIN Condensed"/>
              </a:rPr>
              <a:t> al </a:t>
            </a:r>
            <a:r>
              <a:rPr lang="en-US" sz="3454" dirty="0" err="1">
                <a:solidFill>
                  <a:srgbClr val="FFFFFF"/>
                </a:solidFill>
                <a:latin typeface="D-DIN Condensed"/>
              </a:rPr>
              <a:t>ejercicio</a:t>
            </a:r>
            <a:r>
              <a:rPr lang="en-US" sz="3454" dirty="0">
                <a:solidFill>
                  <a:srgbClr val="FFFFFF"/>
                </a:solidFill>
                <a:latin typeface="D-DIN Condensed"/>
              </a:rPr>
              <a:t> </a:t>
            </a:r>
            <a:r>
              <a:rPr lang="en-US" sz="3454" dirty="0" err="1">
                <a:solidFill>
                  <a:srgbClr val="FFFFFF"/>
                </a:solidFill>
                <a:latin typeface="D-DIN Condensed"/>
              </a:rPr>
              <a:t>comprendido</a:t>
            </a:r>
            <a:r>
              <a:rPr lang="en-US" sz="3454" dirty="0">
                <a:solidFill>
                  <a:srgbClr val="FFFFFF"/>
                </a:solidFill>
                <a:latin typeface="D-DIN Condensed"/>
              </a:rPr>
              <a:t> del primero de </a:t>
            </a:r>
            <a:r>
              <a:rPr lang="en-US" sz="3454" dirty="0" err="1">
                <a:solidFill>
                  <a:srgbClr val="FFFFFF"/>
                </a:solidFill>
                <a:latin typeface="D-DIN Condensed"/>
              </a:rPr>
              <a:t>enero</a:t>
            </a:r>
            <a:r>
              <a:rPr lang="en-US" sz="3454" dirty="0">
                <a:solidFill>
                  <a:srgbClr val="FFFFFF"/>
                </a:solidFill>
                <a:latin typeface="D-DIN Condensed"/>
              </a:rPr>
              <a:t> al </a:t>
            </a:r>
            <a:r>
              <a:rPr lang="en-US" sz="3454" dirty="0" err="1">
                <a:solidFill>
                  <a:srgbClr val="FFFFFF"/>
                </a:solidFill>
                <a:latin typeface="D-DIN Condensed"/>
              </a:rPr>
              <a:t>treinta</a:t>
            </a:r>
            <a:r>
              <a:rPr lang="en-US" sz="3454" dirty="0">
                <a:solidFill>
                  <a:srgbClr val="FFFFFF"/>
                </a:solidFill>
                <a:latin typeface="D-DIN Condensed"/>
              </a:rPr>
              <a:t> y uno de </a:t>
            </a:r>
            <a:r>
              <a:rPr lang="en-US" sz="3454" dirty="0" err="1">
                <a:solidFill>
                  <a:srgbClr val="FFFFFF"/>
                </a:solidFill>
                <a:latin typeface="D-DIN Condensed"/>
              </a:rPr>
              <a:t>diciembre</a:t>
            </a:r>
            <a:r>
              <a:rPr lang="en-US" sz="3454" dirty="0">
                <a:solidFill>
                  <a:srgbClr val="FFFFFF"/>
                </a:solidFill>
                <a:latin typeface="D-DIN Condensed"/>
              </a:rPr>
              <a:t> del </a:t>
            </a:r>
            <a:r>
              <a:rPr lang="en-US" sz="3454" dirty="0" err="1">
                <a:solidFill>
                  <a:srgbClr val="FFFFFF"/>
                </a:solidFill>
                <a:latin typeface="D-DIN Condensed"/>
              </a:rPr>
              <a:t>año</a:t>
            </a:r>
            <a:r>
              <a:rPr lang="en-US" sz="3454" dirty="0">
                <a:solidFill>
                  <a:srgbClr val="FFFFFF"/>
                </a:solidFill>
                <a:latin typeface="D-DIN Condensed"/>
              </a:rPr>
              <a:t> dos mil </a:t>
            </a:r>
            <a:r>
              <a:rPr lang="en-US" sz="3454" dirty="0" err="1">
                <a:solidFill>
                  <a:srgbClr val="FFFFFF"/>
                </a:solidFill>
                <a:latin typeface="D-DIN Condensed"/>
              </a:rPr>
              <a:t>veinte</a:t>
            </a:r>
            <a:r>
              <a:rPr lang="en-US" sz="3454" dirty="0">
                <a:solidFill>
                  <a:srgbClr val="FFFFFF"/>
                </a:solidFill>
                <a:latin typeface="D-DIN Condensed"/>
              </a:rPr>
              <a:t>.</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762144" y="1215063"/>
            <a:ext cx="6096287" cy="5860055"/>
          </a:xfrm>
          <a:prstGeom prst="rect">
            <a:avLst/>
          </a:prstGeom>
        </p:spPr>
      </p:pic>
      <p:grpSp>
        <p:nvGrpSpPr>
          <p:cNvPr id="3" name="Group 3"/>
          <p:cNvGrpSpPr/>
          <p:nvPr/>
        </p:nvGrpSpPr>
        <p:grpSpPr>
          <a:xfrm>
            <a:off x="4603750" y="-131917"/>
            <a:ext cx="7289800" cy="7239000"/>
            <a:chOff x="0" y="0"/>
            <a:chExt cx="1927321" cy="1913890"/>
          </a:xfrm>
        </p:grpSpPr>
        <p:sp>
          <p:nvSpPr>
            <p:cNvPr id="4" name="Freeform 4"/>
            <p:cNvSpPr/>
            <p:nvPr/>
          </p:nvSpPr>
          <p:spPr>
            <a:xfrm>
              <a:off x="0" y="0"/>
              <a:ext cx="1927321" cy="1913890"/>
            </a:xfrm>
            <a:custGeom>
              <a:avLst/>
              <a:gdLst/>
              <a:ahLst/>
              <a:cxnLst/>
              <a:rect l="l" t="t" r="r" b="b"/>
              <a:pathLst>
                <a:path w="1927321" h="1913890">
                  <a:moveTo>
                    <a:pt x="0" y="0"/>
                  </a:moveTo>
                  <a:lnTo>
                    <a:pt x="1927321" y="0"/>
                  </a:lnTo>
                  <a:lnTo>
                    <a:pt x="1927321" y="1913890"/>
                  </a:lnTo>
                  <a:lnTo>
                    <a:pt x="0" y="1913890"/>
                  </a:lnTo>
                  <a:close/>
                </a:path>
              </a:pathLst>
            </a:custGeom>
            <a:solidFill>
              <a:srgbClr val="003765"/>
            </a:solidFill>
          </p:spPr>
        </p:sp>
      </p:grpSp>
      <p:grpSp>
        <p:nvGrpSpPr>
          <p:cNvPr id="5" name="Group 5"/>
          <p:cNvGrpSpPr/>
          <p:nvPr/>
        </p:nvGrpSpPr>
        <p:grpSpPr>
          <a:xfrm>
            <a:off x="535701" y="1462702"/>
            <a:ext cx="5191194" cy="4049765"/>
            <a:chOff x="0" y="0"/>
            <a:chExt cx="10382388" cy="8099529"/>
          </a:xfrm>
        </p:grpSpPr>
        <p:pic>
          <p:nvPicPr>
            <p:cNvPr id="6" name="Picture 6"/>
            <p:cNvPicPr>
              <a:picLocks noChangeAspect="1"/>
            </p:cNvPicPr>
            <p:nvPr/>
          </p:nvPicPr>
          <p:blipFill>
            <a:blip r:embed="rId3"/>
            <a:srcRect l="7271" r="7271"/>
            <a:stretch>
              <a:fillRect/>
            </a:stretch>
          </p:blipFill>
          <p:spPr>
            <a:xfrm>
              <a:off x="0" y="0"/>
              <a:ext cx="10382388" cy="8099529"/>
            </a:xfrm>
            <a:prstGeom prst="rect">
              <a:avLst/>
            </a:prstGeom>
          </p:spPr>
        </p:pic>
      </p:grpSp>
      <p:pic>
        <p:nvPicPr>
          <p:cNvPr id="7" name="Picture 7"/>
          <p:cNvPicPr>
            <a:picLocks noChangeAspect="1"/>
          </p:cNvPicPr>
          <p:nvPr/>
        </p:nvPicPr>
        <p:blipFill>
          <a:blip r:embed="rId4"/>
          <a:srcRect/>
          <a:stretch>
            <a:fillRect/>
          </a:stretch>
        </p:blipFill>
        <p:spPr>
          <a:xfrm>
            <a:off x="965058" y="5852481"/>
            <a:ext cx="3054038" cy="639439"/>
          </a:xfrm>
          <a:prstGeom prst="rect">
            <a:avLst/>
          </a:prstGeom>
        </p:spPr>
      </p:pic>
      <p:sp>
        <p:nvSpPr>
          <p:cNvPr id="8" name="TextBox 8"/>
          <p:cNvSpPr txBox="1"/>
          <p:nvPr/>
        </p:nvSpPr>
        <p:spPr>
          <a:xfrm>
            <a:off x="535701" y="512575"/>
            <a:ext cx="3912751" cy="666849"/>
          </a:xfrm>
          <a:prstGeom prst="rect">
            <a:avLst/>
          </a:prstGeom>
        </p:spPr>
        <p:txBody>
          <a:bodyPr lIns="0" tIns="0" rIns="0" bIns="0" rtlCol="0" anchor="t">
            <a:spAutoFit/>
          </a:bodyPr>
          <a:lstStyle/>
          <a:p>
            <a:pPr>
              <a:lnSpc>
                <a:spcPts val="2641"/>
              </a:lnSpc>
            </a:pPr>
            <a:r>
              <a:rPr lang="en-US" sz="2641" dirty="0">
                <a:solidFill>
                  <a:srgbClr val="AD0109"/>
                </a:solidFill>
                <a:latin typeface="Gotham Black"/>
                <a:hlinkClick r:id="rId5" action="ppaction://hlinkfile"/>
              </a:rPr>
              <a:t>INFORME DE TESORERÍA</a:t>
            </a:r>
            <a:endParaRPr lang="en-US" sz="2641" dirty="0">
              <a:solidFill>
                <a:srgbClr val="AD0109"/>
              </a:solidFill>
              <a:latin typeface="Gotham Black"/>
            </a:endParaRPr>
          </a:p>
        </p:txBody>
      </p:sp>
      <p:sp>
        <p:nvSpPr>
          <p:cNvPr id="9" name="TextBox 9"/>
          <p:cNvSpPr txBox="1"/>
          <p:nvPr/>
        </p:nvSpPr>
        <p:spPr>
          <a:xfrm>
            <a:off x="6447136" y="1121938"/>
            <a:ext cx="4758730" cy="538994"/>
          </a:xfrm>
          <a:prstGeom prst="rect">
            <a:avLst/>
          </a:prstGeom>
        </p:spPr>
        <p:txBody>
          <a:bodyPr lIns="0" tIns="0" rIns="0" bIns="0" rtlCol="0" anchor="t">
            <a:spAutoFit/>
          </a:bodyPr>
          <a:lstStyle/>
          <a:p>
            <a:pPr algn="ctr">
              <a:lnSpc>
                <a:spcPts val="4667"/>
              </a:lnSpc>
              <a:spcBef>
                <a:spcPct val="0"/>
              </a:spcBef>
            </a:pPr>
            <a:r>
              <a:rPr lang="en-US" sz="3334">
                <a:solidFill>
                  <a:srgbClr val="FFFFFF"/>
                </a:solidFill>
                <a:latin typeface="D-DIN Condensed"/>
              </a:rPr>
              <a:t>BALANCE ANUAL DE RESULTADOS</a:t>
            </a:r>
          </a:p>
        </p:txBody>
      </p:sp>
      <p:sp>
        <p:nvSpPr>
          <p:cNvPr id="10" name="TextBox 10"/>
          <p:cNvSpPr txBox="1"/>
          <p:nvPr/>
        </p:nvSpPr>
        <p:spPr>
          <a:xfrm>
            <a:off x="7086948" y="2942484"/>
            <a:ext cx="3479105" cy="538994"/>
          </a:xfrm>
          <a:prstGeom prst="rect">
            <a:avLst/>
          </a:prstGeom>
        </p:spPr>
        <p:txBody>
          <a:bodyPr lIns="0" tIns="0" rIns="0" bIns="0" rtlCol="0" anchor="t">
            <a:spAutoFit/>
          </a:bodyPr>
          <a:lstStyle/>
          <a:p>
            <a:pPr algn="ctr">
              <a:lnSpc>
                <a:spcPts val="4667"/>
              </a:lnSpc>
              <a:spcBef>
                <a:spcPct val="0"/>
              </a:spcBef>
            </a:pPr>
            <a:r>
              <a:rPr lang="en-US" sz="3334">
                <a:solidFill>
                  <a:srgbClr val="FFFFFF"/>
                </a:solidFill>
                <a:latin typeface="D-DIN Condensed"/>
              </a:rPr>
              <a:t>ESTADO DE RESULTADOS</a:t>
            </a:r>
          </a:p>
        </p:txBody>
      </p:sp>
      <p:sp>
        <p:nvSpPr>
          <p:cNvPr id="11" name="TextBox 11"/>
          <p:cNvSpPr txBox="1"/>
          <p:nvPr/>
        </p:nvSpPr>
        <p:spPr>
          <a:xfrm>
            <a:off x="6549728" y="4649894"/>
            <a:ext cx="4553545" cy="872034"/>
          </a:xfrm>
          <a:prstGeom prst="rect">
            <a:avLst/>
          </a:prstGeom>
        </p:spPr>
        <p:txBody>
          <a:bodyPr lIns="0" tIns="0" rIns="0" bIns="0" rtlCol="0" anchor="t">
            <a:spAutoFit/>
          </a:bodyPr>
          <a:lstStyle/>
          <a:p>
            <a:pPr algn="ctr">
              <a:lnSpc>
                <a:spcPts val="3434"/>
              </a:lnSpc>
            </a:pPr>
            <a:r>
              <a:rPr lang="en-US" sz="3334">
                <a:solidFill>
                  <a:srgbClr val="FFFFFF"/>
                </a:solidFill>
                <a:latin typeface="D-DIN Condensed"/>
              </a:rPr>
              <a:t>DEUDAS DE PERIODOS ANTERIORES Y ACTUALES</a:t>
            </a:r>
          </a:p>
        </p:txBody>
      </p:sp>
      <p:sp>
        <p:nvSpPr>
          <p:cNvPr id="12" name="TextBox 12"/>
          <p:cNvSpPr txBox="1"/>
          <p:nvPr/>
        </p:nvSpPr>
        <p:spPr>
          <a:xfrm>
            <a:off x="8407400" y="503554"/>
            <a:ext cx="591116" cy="1746825"/>
          </a:xfrm>
          <a:prstGeom prst="rect">
            <a:avLst/>
          </a:prstGeom>
        </p:spPr>
        <p:txBody>
          <a:bodyPr lIns="0" tIns="0" rIns="0" bIns="0" rtlCol="0" anchor="t">
            <a:spAutoFit/>
          </a:bodyPr>
          <a:lstStyle/>
          <a:p>
            <a:pPr algn="ctr">
              <a:lnSpc>
                <a:spcPts val="15438"/>
              </a:lnSpc>
            </a:pPr>
            <a:r>
              <a:rPr lang="en-US" sz="11027">
                <a:solidFill>
                  <a:srgbClr val="FFFFFF">
                    <a:alpha val="19608"/>
                  </a:srgbClr>
                </a:solidFill>
                <a:latin typeface="Gotham Black"/>
              </a:rPr>
              <a:t>1</a:t>
            </a:r>
          </a:p>
        </p:txBody>
      </p:sp>
      <p:sp>
        <p:nvSpPr>
          <p:cNvPr id="13" name="TextBox 13"/>
          <p:cNvSpPr txBox="1"/>
          <p:nvPr/>
        </p:nvSpPr>
        <p:spPr>
          <a:xfrm>
            <a:off x="8270115" y="2272242"/>
            <a:ext cx="873893" cy="1746825"/>
          </a:xfrm>
          <a:prstGeom prst="rect">
            <a:avLst/>
          </a:prstGeom>
        </p:spPr>
        <p:txBody>
          <a:bodyPr lIns="0" tIns="0" rIns="0" bIns="0" rtlCol="0" anchor="t">
            <a:spAutoFit/>
          </a:bodyPr>
          <a:lstStyle/>
          <a:p>
            <a:pPr algn="ctr">
              <a:lnSpc>
                <a:spcPts val="15438"/>
              </a:lnSpc>
            </a:pPr>
            <a:r>
              <a:rPr lang="en-US" sz="11027">
                <a:solidFill>
                  <a:srgbClr val="FFFFFF">
                    <a:alpha val="19608"/>
                  </a:srgbClr>
                </a:solidFill>
                <a:latin typeface="Gotham Black"/>
              </a:rPr>
              <a:t>2</a:t>
            </a:r>
          </a:p>
        </p:txBody>
      </p:sp>
      <p:sp>
        <p:nvSpPr>
          <p:cNvPr id="14" name="TextBox 14"/>
          <p:cNvSpPr txBox="1"/>
          <p:nvPr/>
        </p:nvSpPr>
        <p:spPr>
          <a:xfrm>
            <a:off x="8270115" y="4103794"/>
            <a:ext cx="869790" cy="1746825"/>
          </a:xfrm>
          <a:prstGeom prst="rect">
            <a:avLst/>
          </a:prstGeom>
        </p:spPr>
        <p:txBody>
          <a:bodyPr lIns="0" tIns="0" rIns="0" bIns="0" rtlCol="0" anchor="t">
            <a:spAutoFit/>
          </a:bodyPr>
          <a:lstStyle/>
          <a:p>
            <a:pPr algn="ctr">
              <a:lnSpc>
                <a:spcPts val="15438"/>
              </a:lnSpc>
            </a:pPr>
            <a:r>
              <a:rPr lang="en-US" sz="11027">
                <a:solidFill>
                  <a:srgbClr val="FFFFFF">
                    <a:alpha val="19608"/>
                  </a:srgbClr>
                </a:solidFill>
                <a:latin typeface="Gotham Black"/>
              </a:rPr>
              <a:t>3</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2"/>
          <a:srcRect t="7825" b="7825"/>
          <a:stretch>
            <a:fillRect/>
          </a:stretch>
        </a:blipFill>
        <a:effectLst/>
      </p:bgPr>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1F7554DE-067F-4440-B4FD-B9B5170436B0}"/>
              </a:ext>
            </a:extLst>
          </p:cNvPr>
          <p:cNvSpPr/>
          <p:nvPr/>
        </p:nvSpPr>
        <p:spPr>
          <a:xfrm>
            <a:off x="5892800" y="0"/>
            <a:ext cx="6096000" cy="6858000"/>
          </a:xfrm>
          <a:prstGeom prst="rect">
            <a:avLst/>
          </a:prstGeom>
          <a:solidFill>
            <a:srgbClr val="00206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800"/>
          </a:p>
        </p:txBody>
      </p:sp>
      <p:pic>
        <p:nvPicPr>
          <p:cNvPr id="3" name="Picture 3"/>
          <p:cNvPicPr>
            <a:picLocks noChangeAspect="1"/>
          </p:cNvPicPr>
          <p:nvPr/>
        </p:nvPicPr>
        <p:blipFill>
          <a:blip r:embed="rId3">
            <a:alphaModFix amt="13000"/>
          </a:blip>
          <a:srcRect/>
          <a:stretch>
            <a:fillRect/>
          </a:stretch>
        </p:blipFill>
        <p:spPr>
          <a:xfrm>
            <a:off x="1351387" y="873079"/>
            <a:ext cx="4195593" cy="4237972"/>
          </a:xfrm>
          <a:prstGeom prst="rect">
            <a:avLst/>
          </a:prstGeom>
        </p:spPr>
      </p:pic>
      <p:pic>
        <p:nvPicPr>
          <p:cNvPr id="4" name="Picture 4"/>
          <p:cNvPicPr>
            <a:picLocks noChangeAspect="1"/>
          </p:cNvPicPr>
          <p:nvPr/>
        </p:nvPicPr>
        <p:blipFill>
          <a:blip r:embed="rId4">
            <a:alphaModFix amt="18999"/>
          </a:blip>
          <a:srcRect/>
          <a:stretch>
            <a:fillRect/>
          </a:stretch>
        </p:blipFill>
        <p:spPr>
          <a:xfrm>
            <a:off x="2048900" y="82960"/>
            <a:ext cx="4275417" cy="4227319"/>
          </a:xfrm>
          <a:prstGeom prst="rect">
            <a:avLst/>
          </a:prstGeom>
        </p:spPr>
      </p:pic>
      <p:pic>
        <p:nvPicPr>
          <p:cNvPr id="5" name="Picture 5"/>
          <p:cNvPicPr>
            <a:picLocks noChangeAspect="1"/>
          </p:cNvPicPr>
          <p:nvPr/>
        </p:nvPicPr>
        <p:blipFill>
          <a:blip r:embed="rId5"/>
          <a:srcRect/>
          <a:stretch>
            <a:fillRect/>
          </a:stretch>
        </p:blipFill>
        <p:spPr>
          <a:xfrm>
            <a:off x="6213428" y="5459756"/>
            <a:ext cx="5414345" cy="1133629"/>
          </a:xfrm>
          <a:prstGeom prst="rect">
            <a:avLst/>
          </a:prstGeom>
        </p:spPr>
      </p:pic>
      <p:pic>
        <p:nvPicPr>
          <p:cNvPr id="6" name="Picture 6"/>
          <p:cNvPicPr>
            <a:picLocks noChangeAspect="1"/>
          </p:cNvPicPr>
          <p:nvPr/>
        </p:nvPicPr>
        <p:blipFill>
          <a:blip r:embed="rId6"/>
          <a:srcRect/>
          <a:stretch>
            <a:fillRect/>
          </a:stretch>
        </p:blipFill>
        <p:spPr>
          <a:xfrm>
            <a:off x="399181" y="5556247"/>
            <a:ext cx="1114493" cy="1117121"/>
          </a:xfrm>
          <a:prstGeom prst="rect">
            <a:avLst/>
          </a:prstGeom>
        </p:spPr>
      </p:pic>
      <p:pic>
        <p:nvPicPr>
          <p:cNvPr id="7" name="Picture 7"/>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1582980" y="5624695"/>
            <a:ext cx="300479" cy="300479"/>
          </a:xfrm>
          <a:prstGeom prst="rect">
            <a:avLst/>
          </a:prstGeom>
        </p:spPr>
      </p:pic>
      <p:pic>
        <p:nvPicPr>
          <p:cNvPr id="8" name="Picture 8"/>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1582980" y="6026570"/>
            <a:ext cx="291261" cy="291261"/>
          </a:xfrm>
          <a:prstGeom prst="rect">
            <a:avLst/>
          </a:prstGeom>
        </p:spPr>
      </p:pic>
      <p:sp>
        <p:nvSpPr>
          <p:cNvPr id="9" name="TextBox 9"/>
          <p:cNvSpPr txBox="1"/>
          <p:nvPr/>
        </p:nvSpPr>
        <p:spPr>
          <a:xfrm>
            <a:off x="1582980" y="6224123"/>
            <a:ext cx="2795255" cy="850361"/>
          </a:xfrm>
          <a:prstGeom prst="rect">
            <a:avLst/>
          </a:prstGeom>
        </p:spPr>
        <p:txBody>
          <a:bodyPr lIns="0" tIns="0" rIns="0" bIns="0" rtlCol="0" anchor="t">
            <a:spAutoFit/>
          </a:bodyPr>
          <a:lstStyle/>
          <a:p>
            <a:pPr algn="ctr">
              <a:lnSpc>
                <a:spcPts val="3486"/>
              </a:lnSpc>
            </a:pPr>
            <a:r>
              <a:rPr lang="en-US" sz="2489">
                <a:solidFill>
                  <a:srgbClr val="FFFFFF"/>
                </a:solidFill>
                <a:latin typeface="D-DIN Condensed"/>
              </a:rPr>
              <a:t>canacintramorelos.org.mx</a:t>
            </a:r>
          </a:p>
        </p:txBody>
      </p:sp>
      <p:sp>
        <p:nvSpPr>
          <p:cNvPr id="10" name="TextBox 10"/>
          <p:cNvSpPr txBox="1"/>
          <p:nvPr/>
        </p:nvSpPr>
        <p:spPr>
          <a:xfrm>
            <a:off x="1948419" y="5963070"/>
            <a:ext cx="1490067" cy="332399"/>
          </a:xfrm>
          <a:prstGeom prst="rect">
            <a:avLst/>
          </a:prstGeom>
        </p:spPr>
        <p:txBody>
          <a:bodyPr lIns="0" tIns="0" rIns="0" bIns="0" rtlCol="0" anchor="t">
            <a:spAutoFit/>
          </a:bodyPr>
          <a:lstStyle/>
          <a:p>
            <a:pPr algn="ctr">
              <a:lnSpc>
                <a:spcPts val="2873"/>
              </a:lnSpc>
              <a:spcBef>
                <a:spcPct val="0"/>
              </a:spcBef>
            </a:pPr>
            <a:r>
              <a:rPr lang="en-US" sz="2052">
                <a:solidFill>
                  <a:srgbClr val="FFFFFF"/>
                </a:solidFill>
                <a:latin typeface="D-DIN Condensed"/>
              </a:rPr>
              <a:t>@morcanacintra</a:t>
            </a:r>
          </a:p>
        </p:txBody>
      </p:sp>
      <p:sp>
        <p:nvSpPr>
          <p:cNvPr id="11" name="TextBox 11"/>
          <p:cNvSpPr txBox="1"/>
          <p:nvPr/>
        </p:nvSpPr>
        <p:spPr>
          <a:xfrm>
            <a:off x="1948418" y="5561195"/>
            <a:ext cx="2229842" cy="332399"/>
          </a:xfrm>
          <a:prstGeom prst="rect">
            <a:avLst/>
          </a:prstGeom>
        </p:spPr>
        <p:txBody>
          <a:bodyPr lIns="0" tIns="0" rIns="0" bIns="0" rtlCol="0" anchor="t">
            <a:spAutoFit/>
          </a:bodyPr>
          <a:lstStyle/>
          <a:p>
            <a:pPr algn="ctr">
              <a:lnSpc>
                <a:spcPts val="2873"/>
              </a:lnSpc>
              <a:spcBef>
                <a:spcPct val="0"/>
              </a:spcBef>
            </a:pPr>
            <a:r>
              <a:rPr lang="en-US" sz="2052">
                <a:solidFill>
                  <a:srgbClr val="FFFFFF"/>
                </a:solidFill>
                <a:latin typeface="D-DIN Condensed"/>
              </a:rPr>
              <a:t>canacintramorelosoficial</a:t>
            </a:r>
          </a:p>
        </p:txBody>
      </p:sp>
      <p:sp>
        <p:nvSpPr>
          <p:cNvPr id="12" name="TextBox 12"/>
          <p:cNvSpPr txBox="1"/>
          <p:nvPr/>
        </p:nvSpPr>
        <p:spPr>
          <a:xfrm>
            <a:off x="6607955" y="1107131"/>
            <a:ext cx="4625291" cy="3629520"/>
          </a:xfrm>
          <a:prstGeom prst="rect">
            <a:avLst/>
          </a:prstGeom>
        </p:spPr>
        <p:txBody>
          <a:bodyPr lIns="0" tIns="0" rIns="0" bIns="0" rtlCol="0" anchor="t">
            <a:spAutoFit/>
          </a:bodyPr>
          <a:lstStyle/>
          <a:p>
            <a:pPr algn="ctr">
              <a:lnSpc>
                <a:spcPts val="4836"/>
              </a:lnSpc>
              <a:spcBef>
                <a:spcPct val="0"/>
              </a:spcBef>
            </a:pPr>
            <a:r>
              <a:rPr lang="en-US" sz="3454">
                <a:solidFill>
                  <a:srgbClr val="FFFFFF"/>
                </a:solidFill>
                <a:latin typeface="D-DIN Condensed"/>
              </a:rPr>
              <a:t>El Presupuesto de Ingresos y</a:t>
            </a:r>
          </a:p>
          <a:p>
            <a:pPr algn="ctr">
              <a:lnSpc>
                <a:spcPts val="4836"/>
              </a:lnSpc>
              <a:spcBef>
                <a:spcPct val="0"/>
              </a:spcBef>
            </a:pPr>
            <a:r>
              <a:rPr lang="en-US" sz="3454">
                <a:solidFill>
                  <a:srgbClr val="FFFFFF"/>
                </a:solidFill>
                <a:latin typeface="D-DIN Condensed"/>
              </a:rPr>
              <a:t>Egresos por el ejercicio correspondiente del primero </a:t>
            </a:r>
          </a:p>
          <a:p>
            <a:pPr algn="ctr">
              <a:lnSpc>
                <a:spcPts val="4836"/>
              </a:lnSpc>
              <a:spcBef>
                <a:spcPct val="0"/>
              </a:spcBef>
            </a:pPr>
            <a:r>
              <a:rPr lang="en-US" sz="3454">
                <a:solidFill>
                  <a:srgbClr val="FFFFFF"/>
                </a:solidFill>
                <a:latin typeface="D-DIN Condensed"/>
              </a:rPr>
              <a:t>de enero al treinta y uno</a:t>
            </a:r>
          </a:p>
          <a:p>
            <a:pPr algn="ctr">
              <a:lnSpc>
                <a:spcPts val="4836"/>
              </a:lnSpc>
              <a:spcBef>
                <a:spcPct val="0"/>
              </a:spcBef>
            </a:pPr>
            <a:r>
              <a:rPr lang="en-US" sz="3454">
                <a:solidFill>
                  <a:srgbClr val="FFFFFF"/>
                </a:solidFill>
                <a:latin typeface="D-DIN Condensed"/>
              </a:rPr>
              <a:t>de diciembre del año dos mil veintiuno.</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762144" y="1215063"/>
            <a:ext cx="6096287" cy="5860055"/>
          </a:xfrm>
          <a:prstGeom prst="rect">
            <a:avLst/>
          </a:prstGeom>
        </p:spPr>
      </p:pic>
      <p:grpSp>
        <p:nvGrpSpPr>
          <p:cNvPr id="3" name="Group 3"/>
          <p:cNvGrpSpPr/>
          <p:nvPr/>
        </p:nvGrpSpPr>
        <p:grpSpPr>
          <a:xfrm>
            <a:off x="4603750" y="-131917"/>
            <a:ext cx="7289800" cy="7239000"/>
            <a:chOff x="0" y="0"/>
            <a:chExt cx="1927321" cy="1913890"/>
          </a:xfrm>
        </p:grpSpPr>
        <p:sp>
          <p:nvSpPr>
            <p:cNvPr id="4" name="Freeform 4"/>
            <p:cNvSpPr/>
            <p:nvPr/>
          </p:nvSpPr>
          <p:spPr>
            <a:xfrm>
              <a:off x="0" y="0"/>
              <a:ext cx="1927321" cy="1913890"/>
            </a:xfrm>
            <a:custGeom>
              <a:avLst/>
              <a:gdLst/>
              <a:ahLst/>
              <a:cxnLst/>
              <a:rect l="l" t="t" r="r" b="b"/>
              <a:pathLst>
                <a:path w="1927321" h="1913890">
                  <a:moveTo>
                    <a:pt x="0" y="0"/>
                  </a:moveTo>
                  <a:lnTo>
                    <a:pt x="1927321" y="0"/>
                  </a:lnTo>
                  <a:lnTo>
                    <a:pt x="1927321" y="1913890"/>
                  </a:lnTo>
                  <a:lnTo>
                    <a:pt x="0" y="1913890"/>
                  </a:lnTo>
                  <a:close/>
                </a:path>
              </a:pathLst>
            </a:custGeom>
            <a:solidFill>
              <a:srgbClr val="003765"/>
            </a:solidFill>
          </p:spPr>
        </p:sp>
      </p:grpSp>
      <p:grpSp>
        <p:nvGrpSpPr>
          <p:cNvPr id="5" name="Group 5"/>
          <p:cNvGrpSpPr/>
          <p:nvPr/>
        </p:nvGrpSpPr>
        <p:grpSpPr>
          <a:xfrm>
            <a:off x="535701" y="1462702"/>
            <a:ext cx="5191194" cy="4049765"/>
            <a:chOff x="0" y="0"/>
            <a:chExt cx="10382388" cy="8099529"/>
          </a:xfrm>
        </p:grpSpPr>
        <p:pic>
          <p:nvPicPr>
            <p:cNvPr id="6" name="Picture 6"/>
            <p:cNvPicPr>
              <a:picLocks noChangeAspect="1"/>
            </p:cNvPicPr>
            <p:nvPr/>
          </p:nvPicPr>
          <p:blipFill>
            <a:blip r:embed="rId3"/>
            <a:srcRect l="7271" r="7271"/>
            <a:stretch>
              <a:fillRect/>
            </a:stretch>
          </p:blipFill>
          <p:spPr>
            <a:xfrm>
              <a:off x="0" y="0"/>
              <a:ext cx="10382388" cy="8099529"/>
            </a:xfrm>
            <a:prstGeom prst="rect">
              <a:avLst/>
            </a:prstGeom>
          </p:spPr>
        </p:pic>
      </p:grpSp>
      <p:pic>
        <p:nvPicPr>
          <p:cNvPr id="7" name="Picture 7"/>
          <p:cNvPicPr>
            <a:picLocks noChangeAspect="1"/>
          </p:cNvPicPr>
          <p:nvPr/>
        </p:nvPicPr>
        <p:blipFill>
          <a:blip r:embed="rId4"/>
          <a:srcRect/>
          <a:stretch>
            <a:fillRect/>
          </a:stretch>
        </p:blipFill>
        <p:spPr>
          <a:xfrm>
            <a:off x="965058" y="5852481"/>
            <a:ext cx="3054038" cy="639439"/>
          </a:xfrm>
          <a:prstGeom prst="rect">
            <a:avLst/>
          </a:prstGeom>
        </p:spPr>
      </p:pic>
      <p:sp>
        <p:nvSpPr>
          <p:cNvPr id="8" name="TextBox 8"/>
          <p:cNvSpPr txBox="1"/>
          <p:nvPr/>
        </p:nvSpPr>
        <p:spPr>
          <a:xfrm>
            <a:off x="535701" y="512575"/>
            <a:ext cx="3912751" cy="666849"/>
          </a:xfrm>
          <a:prstGeom prst="rect">
            <a:avLst/>
          </a:prstGeom>
        </p:spPr>
        <p:txBody>
          <a:bodyPr lIns="0" tIns="0" rIns="0" bIns="0" rtlCol="0" anchor="t">
            <a:spAutoFit/>
          </a:bodyPr>
          <a:lstStyle/>
          <a:p>
            <a:pPr>
              <a:lnSpc>
                <a:spcPts val="2641"/>
              </a:lnSpc>
            </a:pPr>
            <a:r>
              <a:rPr lang="en-US" sz="2641" dirty="0">
                <a:solidFill>
                  <a:srgbClr val="AD0109"/>
                </a:solidFill>
                <a:latin typeface="Gotham Black"/>
                <a:hlinkClick r:id="rId5" action="ppaction://hlinkpres?slideindex=1&amp;slidetitle="/>
              </a:rPr>
              <a:t>INFORME DE TESORERÍA</a:t>
            </a:r>
            <a:endParaRPr lang="en-US" sz="2641" dirty="0">
              <a:solidFill>
                <a:srgbClr val="AD0109"/>
              </a:solidFill>
              <a:latin typeface="Gotham Black"/>
            </a:endParaRPr>
          </a:p>
        </p:txBody>
      </p:sp>
      <p:sp>
        <p:nvSpPr>
          <p:cNvPr id="9" name="TextBox 9"/>
          <p:cNvSpPr txBox="1"/>
          <p:nvPr/>
        </p:nvSpPr>
        <p:spPr>
          <a:xfrm>
            <a:off x="6759958" y="2837767"/>
            <a:ext cx="3886001" cy="1141723"/>
          </a:xfrm>
          <a:prstGeom prst="rect">
            <a:avLst/>
          </a:prstGeom>
        </p:spPr>
        <p:txBody>
          <a:bodyPr lIns="0" tIns="0" rIns="0" bIns="0" rtlCol="0" anchor="t">
            <a:spAutoFit/>
          </a:bodyPr>
          <a:lstStyle/>
          <a:p>
            <a:pPr algn="ctr">
              <a:lnSpc>
                <a:spcPts val="4667"/>
              </a:lnSpc>
              <a:spcBef>
                <a:spcPct val="0"/>
              </a:spcBef>
            </a:pPr>
            <a:r>
              <a:rPr lang="en-US" sz="3334">
                <a:solidFill>
                  <a:srgbClr val="FFFFFF"/>
                </a:solidFill>
                <a:latin typeface="D-DIN Condensed"/>
              </a:rPr>
              <a:t>PRESUPUESTO DE INGRESOS Y EGRESOS 2021</a:t>
            </a:r>
          </a:p>
        </p:txBody>
      </p:sp>
      <p:sp>
        <p:nvSpPr>
          <p:cNvPr id="10" name="TextBox 10"/>
          <p:cNvSpPr txBox="1"/>
          <p:nvPr/>
        </p:nvSpPr>
        <p:spPr>
          <a:xfrm>
            <a:off x="8407400" y="2362258"/>
            <a:ext cx="591116" cy="1746825"/>
          </a:xfrm>
          <a:prstGeom prst="rect">
            <a:avLst/>
          </a:prstGeom>
        </p:spPr>
        <p:txBody>
          <a:bodyPr lIns="0" tIns="0" rIns="0" bIns="0" rtlCol="0" anchor="t">
            <a:spAutoFit/>
          </a:bodyPr>
          <a:lstStyle/>
          <a:p>
            <a:pPr algn="ctr">
              <a:lnSpc>
                <a:spcPts val="15438"/>
              </a:lnSpc>
            </a:pPr>
            <a:r>
              <a:rPr lang="en-US" sz="11027">
                <a:solidFill>
                  <a:srgbClr val="FFFFFF">
                    <a:alpha val="19608"/>
                  </a:srgbClr>
                </a:solidFill>
                <a:latin typeface="Gotham Black"/>
              </a:rPr>
              <a:t>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2"/>
          <a:srcRect t="12500" b="12500"/>
          <a:stretch>
            <a:fillRect/>
          </a:stretch>
        </a:blipFill>
        <a:effectLst/>
      </p:bgPr>
    </p:bg>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1E0094D7-EFBD-4B3B-96B8-508481C4BC89}"/>
              </a:ext>
            </a:extLst>
          </p:cNvPr>
          <p:cNvSpPr/>
          <p:nvPr/>
        </p:nvSpPr>
        <p:spPr>
          <a:xfrm>
            <a:off x="1006638" y="2108200"/>
            <a:ext cx="10178725" cy="3302000"/>
          </a:xfrm>
          <a:prstGeom prst="rect">
            <a:avLst/>
          </a:prstGeom>
          <a:solidFill>
            <a:srgbClr val="00206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800"/>
          </a:p>
        </p:txBody>
      </p:sp>
      <p:pic>
        <p:nvPicPr>
          <p:cNvPr id="2" name="Picture 2"/>
          <p:cNvPicPr>
            <a:picLocks noChangeAspect="1"/>
          </p:cNvPicPr>
          <p:nvPr/>
        </p:nvPicPr>
        <p:blipFill>
          <a:blip r:embed="rId3"/>
          <a:srcRect/>
          <a:stretch>
            <a:fillRect/>
          </a:stretch>
        </p:blipFill>
        <p:spPr>
          <a:xfrm>
            <a:off x="-639270" y="1181091"/>
            <a:ext cx="6096287" cy="5860055"/>
          </a:xfrm>
          <a:prstGeom prst="rect">
            <a:avLst/>
          </a:prstGeom>
        </p:spPr>
      </p:pic>
      <p:pic>
        <p:nvPicPr>
          <p:cNvPr id="4" name="Picture 4"/>
          <p:cNvPicPr>
            <a:picLocks noChangeAspect="1"/>
          </p:cNvPicPr>
          <p:nvPr/>
        </p:nvPicPr>
        <p:blipFill>
          <a:blip r:embed="rId4"/>
          <a:srcRect/>
          <a:stretch>
            <a:fillRect/>
          </a:stretch>
        </p:blipFill>
        <p:spPr>
          <a:xfrm>
            <a:off x="3384662" y="340483"/>
            <a:ext cx="5499721" cy="1148067"/>
          </a:xfrm>
          <a:prstGeom prst="rect">
            <a:avLst/>
          </a:prstGeom>
        </p:spPr>
      </p:pic>
      <p:sp>
        <p:nvSpPr>
          <p:cNvPr id="5" name="TextBox 5"/>
          <p:cNvSpPr txBox="1"/>
          <p:nvPr/>
        </p:nvSpPr>
        <p:spPr>
          <a:xfrm>
            <a:off x="1225216" y="3835401"/>
            <a:ext cx="9741569" cy="602729"/>
          </a:xfrm>
          <a:prstGeom prst="rect">
            <a:avLst/>
          </a:prstGeom>
        </p:spPr>
        <p:txBody>
          <a:bodyPr lIns="0" tIns="0" rIns="0" bIns="0" rtlCol="0" anchor="t">
            <a:spAutoFit/>
          </a:bodyPr>
          <a:lstStyle/>
          <a:p>
            <a:pPr algn="ctr">
              <a:lnSpc>
                <a:spcPts val="4704"/>
              </a:lnSpc>
            </a:pPr>
            <a:r>
              <a:rPr lang="en-US" sz="4800" dirty="0">
                <a:solidFill>
                  <a:srgbClr val="FFFFFF"/>
                </a:solidFill>
                <a:latin typeface="Gotham Black"/>
              </a:rPr>
              <a:t>ELECCIÓN DE PLANILLA</a:t>
            </a:r>
          </a:p>
        </p:txBody>
      </p:sp>
      <p:sp>
        <p:nvSpPr>
          <p:cNvPr id="6" name="TextBox 6"/>
          <p:cNvSpPr txBox="1"/>
          <p:nvPr/>
        </p:nvSpPr>
        <p:spPr>
          <a:xfrm>
            <a:off x="1225215" y="3033879"/>
            <a:ext cx="9727788" cy="408894"/>
          </a:xfrm>
          <a:prstGeom prst="rect">
            <a:avLst/>
          </a:prstGeom>
        </p:spPr>
        <p:txBody>
          <a:bodyPr lIns="0" tIns="0" rIns="0" bIns="0" rtlCol="0" anchor="t">
            <a:spAutoFit/>
          </a:bodyPr>
          <a:lstStyle/>
          <a:p>
            <a:pPr algn="ctr">
              <a:lnSpc>
                <a:spcPts val="3486"/>
              </a:lnSpc>
            </a:pPr>
            <a:r>
              <a:rPr lang="en-US" sz="2641" spc="369">
                <a:solidFill>
                  <a:srgbClr val="FFFFFF"/>
                </a:solidFill>
                <a:latin typeface="Gidole"/>
              </a:rPr>
              <a:t>2021 - 2022</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02B7920D-2037-4290-8F08-0F8D5EF9EEC5}"/>
              </a:ext>
            </a:extLst>
          </p:cNvPr>
          <p:cNvSpPr/>
          <p:nvPr/>
        </p:nvSpPr>
        <p:spPr>
          <a:xfrm>
            <a:off x="0" y="1074834"/>
            <a:ext cx="12192000" cy="514816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800"/>
          </a:p>
        </p:txBody>
      </p:sp>
      <p:pic>
        <p:nvPicPr>
          <p:cNvPr id="2" name="Picture 2"/>
          <p:cNvPicPr>
            <a:picLocks noChangeAspect="1"/>
          </p:cNvPicPr>
          <p:nvPr/>
        </p:nvPicPr>
        <p:blipFill>
          <a:blip r:embed="rId2">
            <a:alphaModFix amt="28000"/>
          </a:blip>
          <a:srcRect/>
          <a:stretch>
            <a:fillRect/>
          </a:stretch>
        </p:blipFill>
        <p:spPr>
          <a:xfrm>
            <a:off x="6388173" y="1074834"/>
            <a:ext cx="6096287" cy="5860055"/>
          </a:xfrm>
          <a:prstGeom prst="rect">
            <a:avLst/>
          </a:prstGeom>
        </p:spPr>
      </p:pic>
      <p:grpSp>
        <p:nvGrpSpPr>
          <p:cNvPr id="4" name="Group 4"/>
          <p:cNvGrpSpPr/>
          <p:nvPr/>
        </p:nvGrpSpPr>
        <p:grpSpPr>
          <a:xfrm>
            <a:off x="685801" y="950963"/>
            <a:ext cx="4264311" cy="5438485"/>
            <a:chOff x="0" y="0"/>
            <a:chExt cx="8528622" cy="10876969"/>
          </a:xfrm>
        </p:grpSpPr>
        <p:pic>
          <p:nvPicPr>
            <p:cNvPr id="5" name="Picture 5"/>
            <p:cNvPicPr>
              <a:picLocks noChangeAspect="1"/>
            </p:cNvPicPr>
            <p:nvPr/>
          </p:nvPicPr>
          <p:blipFill>
            <a:blip r:embed="rId3"/>
            <a:srcRect l="23879" r="23879"/>
            <a:stretch>
              <a:fillRect/>
            </a:stretch>
          </p:blipFill>
          <p:spPr>
            <a:xfrm>
              <a:off x="0" y="0"/>
              <a:ext cx="8528622" cy="10876969"/>
            </a:xfrm>
            <a:prstGeom prst="rect">
              <a:avLst/>
            </a:prstGeom>
          </p:spPr>
        </p:pic>
      </p:grpSp>
      <p:sp>
        <p:nvSpPr>
          <p:cNvPr id="6" name="TextBox 6"/>
          <p:cNvSpPr txBox="1"/>
          <p:nvPr/>
        </p:nvSpPr>
        <p:spPr>
          <a:xfrm>
            <a:off x="5313143" y="1792423"/>
            <a:ext cx="6491789" cy="3303212"/>
          </a:xfrm>
          <a:prstGeom prst="rect">
            <a:avLst/>
          </a:prstGeom>
        </p:spPr>
        <p:txBody>
          <a:bodyPr lIns="0" tIns="0" rIns="0" bIns="0" rtlCol="0" anchor="t">
            <a:spAutoFit/>
          </a:bodyPr>
          <a:lstStyle/>
          <a:p>
            <a:pPr marL="342917" indent="-342917" algn="just">
              <a:lnSpc>
                <a:spcPts val="2901"/>
              </a:lnSpc>
              <a:spcBef>
                <a:spcPct val="0"/>
              </a:spcBef>
              <a:buFont typeface="+mj-lt"/>
              <a:buAutoNum type="arabicPeriod"/>
            </a:pPr>
            <a:r>
              <a:rPr lang="en-US" sz="1883" spc="37" dirty="0" err="1">
                <a:solidFill>
                  <a:schemeClr val="bg1"/>
                </a:solidFill>
                <a:latin typeface="D-DIN Condensed"/>
              </a:rPr>
              <a:t>Registro</a:t>
            </a:r>
            <a:r>
              <a:rPr lang="en-US" sz="1883" spc="37" dirty="0">
                <a:solidFill>
                  <a:schemeClr val="bg1"/>
                </a:solidFill>
                <a:latin typeface="D-DIN Condensed"/>
              </a:rPr>
              <a:t> de </a:t>
            </a:r>
            <a:r>
              <a:rPr lang="en-US" sz="1883" spc="37" dirty="0" err="1">
                <a:solidFill>
                  <a:schemeClr val="bg1"/>
                </a:solidFill>
                <a:latin typeface="D-DIN Condensed"/>
              </a:rPr>
              <a:t>asistentes</a:t>
            </a:r>
            <a:r>
              <a:rPr lang="en-US" sz="1883" spc="37" dirty="0">
                <a:solidFill>
                  <a:schemeClr val="bg1"/>
                </a:solidFill>
                <a:latin typeface="D-DIN Condensed"/>
              </a:rPr>
              <a:t> y </a:t>
            </a:r>
            <a:r>
              <a:rPr lang="en-US" sz="1883" spc="37" dirty="0" err="1">
                <a:solidFill>
                  <a:schemeClr val="bg1"/>
                </a:solidFill>
                <a:latin typeface="D-DIN Condensed"/>
              </a:rPr>
              <a:t>declaración</a:t>
            </a:r>
            <a:r>
              <a:rPr lang="en-US" sz="1883" spc="37" dirty="0">
                <a:solidFill>
                  <a:schemeClr val="bg1"/>
                </a:solidFill>
                <a:latin typeface="D-DIN Condensed"/>
              </a:rPr>
              <a:t> que </a:t>
            </a:r>
            <a:r>
              <a:rPr lang="en-US" sz="1883" spc="37" dirty="0" err="1">
                <a:solidFill>
                  <a:schemeClr val="bg1"/>
                </a:solidFill>
                <a:latin typeface="D-DIN Condensed"/>
              </a:rPr>
              <a:t>hará</a:t>
            </a:r>
            <a:r>
              <a:rPr lang="en-US" sz="1883" spc="37" dirty="0">
                <a:solidFill>
                  <a:schemeClr val="bg1"/>
                </a:solidFill>
                <a:latin typeface="D-DIN Condensed"/>
              </a:rPr>
              <a:t>, en </a:t>
            </a:r>
            <a:r>
              <a:rPr lang="en-US" sz="1883" spc="37" dirty="0" err="1">
                <a:solidFill>
                  <a:schemeClr val="bg1"/>
                </a:solidFill>
                <a:latin typeface="D-DIN Condensed"/>
              </a:rPr>
              <a:t>su</a:t>
            </a:r>
            <a:r>
              <a:rPr lang="en-US" sz="1883" spc="37" dirty="0">
                <a:solidFill>
                  <a:schemeClr val="bg1"/>
                </a:solidFill>
                <a:latin typeface="D-DIN Condensed"/>
              </a:rPr>
              <a:t> </a:t>
            </a:r>
            <a:r>
              <a:rPr lang="en-US" sz="1883" spc="37" dirty="0" err="1">
                <a:solidFill>
                  <a:schemeClr val="bg1"/>
                </a:solidFill>
                <a:latin typeface="D-DIN Condensed"/>
              </a:rPr>
              <a:t>caso</a:t>
            </a:r>
            <a:r>
              <a:rPr lang="en-US" sz="1883" spc="37" dirty="0">
                <a:solidFill>
                  <a:schemeClr val="bg1"/>
                </a:solidFill>
                <a:latin typeface="D-DIN Condensed"/>
              </a:rPr>
              <a:t>, el Presidente de la </a:t>
            </a:r>
            <a:r>
              <a:rPr lang="en-US" sz="1883" spc="37" dirty="0" err="1">
                <a:solidFill>
                  <a:schemeClr val="bg1"/>
                </a:solidFill>
                <a:latin typeface="D-DIN Condensed"/>
              </a:rPr>
              <a:t>Delegación</a:t>
            </a:r>
            <a:r>
              <a:rPr lang="en-US" sz="1883" spc="37" dirty="0">
                <a:solidFill>
                  <a:schemeClr val="bg1"/>
                </a:solidFill>
                <a:latin typeface="D-DIN Condensed"/>
              </a:rPr>
              <a:t> de </a:t>
            </a:r>
            <a:r>
              <a:rPr lang="en-US" sz="1883" spc="37" dirty="0" err="1">
                <a:solidFill>
                  <a:schemeClr val="bg1"/>
                </a:solidFill>
                <a:latin typeface="D-DIN Condensed"/>
              </a:rPr>
              <a:t>quedar</a:t>
            </a:r>
            <a:r>
              <a:rPr lang="en-US" sz="1883" spc="37" dirty="0">
                <a:solidFill>
                  <a:schemeClr val="bg1"/>
                </a:solidFill>
                <a:latin typeface="D-DIN Condensed"/>
              </a:rPr>
              <a:t> </a:t>
            </a:r>
            <a:r>
              <a:rPr lang="en-US" sz="1883" spc="37" dirty="0" err="1">
                <a:solidFill>
                  <a:schemeClr val="bg1"/>
                </a:solidFill>
                <a:latin typeface="D-DIN Condensed"/>
              </a:rPr>
              <a:t>legalmente</a:t>
            </a:r>
            <a:r>
              <a:rPr lang="en-US" sz="1883" spc="37" dirty="0">
                <a:solidFill>
                  <a:schemeClr val="bg1"/>
                </a:solidFill>
                <a:latin typeface="D-DIN Condensed"/>
              </a:rPr>
              <a:t> </a:t>
            </a:r>
            <a:r>
              <a:rPr lang="en-US" sz="1883" spc="37" dirty="0" err="1">
                <a:solidFill>
                  <a:schemeClr val="bg1"/>
                </a:solidFill>
                <a:latin typeface="D-DIN Condensed"/>
              </a:rPr>
              <a:t>constituida</a:t>
            </a:r>
            <a:r>
              <a:rPr lang="en-US" sz="1883" spc="37" dirty="0">
                <a:solidFill>
                  <a:schemeClr val="bg1"/>
                </a:solidFill>
                <a:latin typeface="D-DIN Condensed"/>
              </a:rPr>
              <a:t> la </a:t>
            </a:r>
            <a:r>
              <a:rPr lang="en-US" sz="1883" spc="37" dirty="0" err="1">
                <a:solidFill>
                  <a:schemeClr val="bg1"/>
                </a:solidFill>
                <a:latin typeface="D-DIN Condensed"/>
              </a:rPr>
              <a:t>Sesión</a:t>
            </a:r>
            <a:r>
              <a:rPr lang="en-US" sz="1883" spc="37" dirty="0">
                <a:solidFill>
                  <a:schemeClr val="bg1"/>
                </a:solidFill>
                <a:latin typeface="D-DIN Condensed"/>
              </a:rPr>
              <a:t> </a:t>
            </a:r>
            <a:r>
              <a:rPr lang="en-US" sz="1883" spc="37" dirty="0" err="1">
                <a:solidFill>
                  <a:schemeClr val="bg1"/>
                </a:solidFill>
                <a:latin typeface="D-DIN Condensed"/>
              </a:rPr>
              <a:t>Anual</a:t>
            </a:r>
            <a:r>
              <a:rPr lang="en-US" sz="1883" spc="37" dirty="0">
                <a:solidFill>
                  <a:schemeClr val="bg1"/>
                </a:solidFill>
                <a:latin typeface="D-DIN Condensed"/>
              </a:rPr>
              <a:t> </a:t>
            </a:r>
            <a:r>
              <a:rPr lang="en-US" sz="1883" spc="37" dirty="0" err="1">
                <a:solidFill>
                  <a:schemeClr val="bg1"/>
                </a:solidFill>
                <a:latin typeface="D-DIN Condensed"/>
              </a:rPr>
              <a:t>Ordinaria</a:t>
            </a:r>
            <a:r>
              <a:rPr lang="en-US" sz="1883" spc="37" dirty="0">
                <a:solidFill>
                  <a:schemeClr val="bg1"/>
                </a:solidFill>
                <a:latin typeface="D-DIN Condensed"/>
              </a:rPr>
              <a:t>.</a:t>
            </a:r>
          </a:p>
          <a:p>
            <a:pPr marL="342917" indent="-342917" algn="just">
              <a:lnSpc>
                <a:spcPts val="2901"/>
              </a:lnSpc>
              <a:spcBef>
                <a:spcPct val="0"/>
              </a:spcBef>
              <a:buFont typeface="+mj-lt"/>
              <a:buAutoNum type="arabicPeriod"/>
            </a:pPr>
            <a:endParaRPr lang="en-US" sz="1883" spc="37" dirty="0">
              <a:solidFill>
                <a:schemeClr val="bg1"/>
              </a:solidFill>
              <a:latin typeface="D-DIN Condensed"/>
            </a:endParaRPr>
          </a:p>
          <a:p>
            <a:pPr marL="342917" indent="-342917" algn="just">
              <a:lnSpc>
                <a:spcPts val="2901"/>
              </a:lnSpc>
              <a:spcBef>
                <a:spcPct val="0"/>
              </a:spcBef>
              <a:buFont typeface="+mj-lt"/>
              <a:buAutoNum type="arabicPeriod"/>
            </a:pPr>
            <a:r>
              <a:rPr lang="en-US" sz="1883" spc="37" dirty="0" err="1">
                <a:solidFill>
                  <a:schemeClr val="bg1"/>
                </a:solidFill>
                <a:latin typeface="D-DIN Condensed"/>
              </a:rPr>
              <a:t>Designación</a:t>
            </a:r>
            <a:r>
              <a:rPr lang="en-US" sz="1883" spc="37" dirty="0">
                <a:solidFill>
                  <a:schemeClr val="bg1"/>
                </a:solidFill>
                <a:latin typeface="D-DIN Condensed"/>
              </a:rPr>
              <a:t> de dos </a:t>
            </a:r>
            <a:r>
              <a:rPr lang="en-US" sz="1883" spc="37" dirty="0" err="1">
                <a:solidFill>
                  <a:schemeClr val="bg1"/>
                </a:solidFill>
                <a:latin typeface="D-DIN Condensed"/>
              </a:rPr>
              <a:t>Escrutadores</a:t>
            </a:r>
            <a:r>
              <a:rPr lang="en-US" sz="1883" spc="37" dirty="0">
                <a:solidFill>
                  <a:schemeClr val="bg1"/>
                </a:solidFill>
                <a:latin typeface="D-DIN Condensed"/>
              </a:rPr>
              <a:t> que se </a:t>
            </a:r>
            <a:r>
              <a:rPr lang="en-US" sz="1883" spc="37" dirty="0" err="1">
                <a:solidFill>
                  <a:schemeClr val="bg1"/>
                </a:solidFill>
                <a:latin typeface="D-DIN Condensed"/>
              </a:rPr>
              <a:t>encargarán</a:t>
            </a:r>
            <a:r>
              <a:rPr lang="en-US" sz="1883" spc="37" dirty="0">
                <a:solidFill>
                  <a:schemeClr val="bg1"/>
                </a:solidFill>
                <a:latin typeface="D-DIN Condensed"/>
              </a:rPr>
              <a:t> de </a:t>
            </a:r>
            <a:r>
              <a:rPr lang="en-US" sz="1883" spc="37" dirty="0" err="1">
                <a:solidFill>
                  <a:schemeClr val="bg1"/>
                </a:solidFill>
                <a:latin typeface="D-DIN Condensed"/>
              </a:rPr>
              <a:t>verificar</a:t>
            </a:r>
            <a:r>
              <a:rPr lang="en-US" sz="1883" spc="37" dirty="0">
                <a:solidFill>
                  <a:schemeClr val="bg1"/>
                </a:solidFill>
                <a:latin typeface="D-DIN Condensed"/>
              </a:rPr>
              <a:t>, </a:t>
            </a:r>
            <a:r>
              <a:rPr lang="en-US" sz="1883" spc="37" dirty="0" err="1">
                <a:solidFill>
                  <a:schemeClr val="bg1"/>
                </a:solidFill>
                <a:latin typeface="D-DIN Condensed"/>
              </a:rPr>
              <a:t>certificar</a:t>
            </a:r>
            <a:r>
              <a:rPr lang="en-US" sz="1883" spc="37" dirty="0">
                <a:solidFill>
                  <a:schemeClr val="bg1"/>
                </a:solidFill>
                <a:latin typeface="D-DIN Condensed"/>
              </a:rPr>
              <a:t> y en </a:t>
            </a:r>
            <a:r>
              <a:rPr lang="en-US" sz="1883" spc="37" dirty="0" err="1">
                <a:solidFill>
                  <a:schemeClr val="bg1"/>
                </a:solidFill>
                <a:latin typeface="D-DIN Condensed"/>
              </a:rPr>
              <a:t>su</a:t>
            </a:r>
            <a:r>
              <a:rPr lang="en-US" sz="1883" spc="37" dirty="0">
                <a:solidFill>
                  <a:schemeClr val="bg1"/>
                </a:solidFill>
                <a:latin typeface="D-DIN Condensed"/>
              </a:rPr>
              <a:t> </a:t>
            </a:r>
            <a:r>
              <a:rPr lang="en-US" sz="1883" spc="37" dirty="0" err="1">
                <a:solidFill>
                  <a:schemeClr val="bg1"/>
                </a:solidFill>
                <a:latin typeface="D-DIN Condensed"/>
              </a:rPr>
              <a:t>caso</a:t>
            </a:r>
            <a:r>
              <a:rPr lang="en-US" sz="1883" spc="37" dirty="0">
                <a:solidFill>
                  <a:schemeClr val="bg1"/>
                </a:solidFill>
                <a:latin typeface="D-DIN Condensed"/>
              </a:rPr>
              <a:t> </a:t>
            </a:r>
            <a:r>
              <a:rPr lang="en-US" sz="1883" spc="37" dirty="0" err="1">
                <a:solidFill>
                  <a:schemeClr val="bg1"/>
                </a:solidFill>
                <a:latin typeface="D-DIN Condensed"/>
              </a:rPr>
              <a:t>computar</a:t>
            </a:r>
            <a:r>
              <a:rPr lang="en-US" sz="1883" spc="37" dirty="0">
                <a:solidFill>
                  <a:schemeClr val="bg1"/>
                </a:solidFill>
                <a:latin typeface="D-DIN Condensed"/>
              </a:rPr>
              <a:t> la </a:t>
            </a:r>
            <a:r>
              <a:rPr lang="en-US" sz="1883" spc="37" dirty="0" err="1">
                <a:solidFill>
                  <a:schemeClr val="bg1"/>
                </a:solidFill>
                <a:latin typeface="D-DIN Condensed"/>
              </a:rPr>
              <a:t>asistencia</a:t>
            </a:r>
            <a:r>
              <a:rPr lang="en-US" sz="1883" spc="37" dirty="0">
                <a:solidFill>
                  <a:schemeClr val="bg1"/>
                </a:solidFill>
                <a:latin typeface="D-DIN Condensed"/>
              </a:rPr>
              <a:t> y </a:t>
            </a:r>
            <a:r>
              <a:rPr lang="en-US" sz="1883" spc="37" dirty="0" err="1">
                <a:solidFill>
                  <a:schemeClr val="bg1"/>
                </a:solidFill>
                <a:latin typeface="D-DIN Condensed"/>
              </a:rPr>
              <a:t>votaciones</a:t>
            </a:r>
            <a:r>
              <a:rPr lang="en-US" sz="1883" spc="37" dirty="0">
                <a:solidFill>
                  <a:schemeClr val="bg1"/>
                </a:solidFill>
                <a:latin typeface="D-DIN Condensed"/>
              </a:rPr>
              <a:t> que se </a:t>
            </a:r>
            <a:r>
              <a:rPr lang="en-US" sz="1883" spc="37" dirty="0" err="1">
                <a:solidFill>
                  <a:schemeClr val="bg1"/>
                </a:solidFill>
                <a:latin typeface="D-DIN Condensed"/>
              </a:rPr>
              <a:t>efectúen</a:t>
            </a:r>
            <a:r>
              <a:rPr lang="en-US" sz="1883" spc="37" dirty="0">
                <a:solidFill>
                  <a:schemeClr val="bg1"/>
                </a:solidFill>
                <a:latin typeface="D-DIN Condensed"/>
              </a:rPr>
              <a:t> en el </a:t>
            </a:r>
            <a:r>
              <a:rPr lang="en-US" sz="1883" spc="37" dirty="0" err="1">
                <a:solidFill>
                  <a:schemeClr val="bg1"/>
                </a:solidFill>
                <a:latin typeface="D-DIN Condensed"/>
              </a:rPr>
              <a:t>transcurso</a:t>
            </a:r>
            <a:r>
              <a:rPr lang="en-US" sz="1883" spc="37" dirty="0">
                <a:solidFill>
                  <a:schemeClr val="bg1"/>
                </a:solidFill>
                <a:latin typeface="D-DIN Condensed"/>
              </a:rPr>
              <a:t> de la </a:t>
            </a:r>
            <a:r>
              <a:rPr lang="en-US" sz="1883" spc="37" dirty="0" err="1">
                <a:solidFill>
                  <a:schemeClr val="bg1"/>
                </a:solidFill>
                <a:latin typeface="D-DIN Condensed"/>
              </a:rPr>
              <a:t>Sesión</a:t>
            </a:r>
            <a:r>
              <a:rPr lang="en-US" sz="1883" spc="37" dirty="0">
                <a:solidFill>
                  <a:schemeClr val="bg1"/>
                </a:solidFill>
                <a:latin typeface="D-DIN Condensed"/>
              </a:rPr>
              <a:t> </a:t>
            </a:r>
            <a:r>
              <a:rPr lang="en-US" sz="1883" spc="37" dirty="0" err="1">
                <a:solidFill>
                  <a:schemeClr val="bg1"/>
                </a:solidFill>
                <a:latin typeface="D-DIN Condensed"/>
              </a:rPr>
              <a:t>Anual</a:t>
            </a:r>
            <a:r>
              <a:rPr lang="en-US" sz="1883" spc="37" dirty="0">
                <a:solidFill>
                  <a:schemeClr val="bg1"/>
                </a:solidFill>
                <a:latin typeface="D-DIN Condensed"/>
              </a:rPr>
              <a:t> </a:t>
            </a:r>
            <a:r>
              <a:rPr lang="en-US" sz="1883" spc="37" dirty="0" err="1">
                <a:solidFill>
                  <a:schemeClr val="bg1"/>
                </a:solidFill>
                <a:latin typeface="D-DIN Condensed"/>
              </a:rPr>
              <a:t>Ordinaria</a:t>
            </a:r>
            <a:r>
              <a:rPr lang="en-US" sz="1883" spc="37" dirty="0">
                <a:solidFill>
                  <a:schemeClr val="bg1"/>
                </a:solidFill>
                <a:latin typeface="D-DIN Condensed"/>
              </a:rPr>
              <a:t>.</a:t>
            </a:r>
          </a:p>
          <a:p>
            <a:pPr marL="342917" indent="-342917" algn="just">
              <a:lnSpc>
                <a:spcPts val="2901"/>
              </a:lnSpc>
              <a:spcBef>
                <a:spcPct val="0"/>
              </a:spcBef>
              <a:buFont typeface="+mj-lt"/>
              <a:buAutoNum type="arabicPeriod"/>
            </a:pPr>
            <a:endParaRPr lang="en-US" sz="1883" spc="37" dirty="0">
              <a:solidFill>
                <a:schemeClr val="bg1"/>
              </a:solidFill>
              <a:latin typeface="D-DIN Condensed"/>
            </a:endParaRPr>
          </a:p>
          <a:p>
            <a:pPr marL="342917" indent="-342917" algn="just">
              <a:lnSpc>
                <a:spcPts val="2901"/>
              </a:lnSpc>
              <a:spcBef>
                <a:spcPct val="0"/>
              </a:spcBef>
              <a:buFont typeface="+mj-lt"/>
              <a:buAutoNum type="arabicPeriod"/>
            </a:pPr>
            <a:r>
              <a:rPr lang="en-US" sz="1883" spc="37" dirty="0">
                <a:solidFill>
                  <a:schemeClr val="bg1"/>
                </a:solidFill>
                <a:latin typeface="D-DIN Condensed"/>
              </a:rPr>
              <a:t>Presentación, </a:t>
            </a:r>
            <a:r>
              <a:rPr lang="en-US" sz="1883" spc="37" dirty="0" err="1">
                <a:solidFill>
                  <a:schemeClr val="bg1"/>
                </a:solidFill>
                <a:latin typeface="D-DIN Condensed"/>
              </a:rPr>
              <a:t>revisión</a:t>
            </a:r>
            <a:r>
              <a:rPr lang="en-US" sz="1883" spc="37" dirty="0">
                <a:solidFill>
                  <a:schemeClr val="bg1"/>
                </a:solidFill>
                <a:latin typeface="D-DIN Condensed"/>
              </a:rPr>
              <a:t>, </a:t>
            </a:r>
            <a:r>
              <a:rPr lang="en-US" sz="1883" spc="37" dirty="0" err="1">
                <a:solidFill>
                  <a:schemeClr val="bg1"/>
                </a:solidFill>
                <a:latin typeface="D-DIN Condensed"/>
              </a:rPr>
              <a:t>análisis</a:t>
            </a:r>
            <a:r>
              <a:rPr lang="en-US" sz="1883" spc="37" dirty="0">
                <a:solidFill>
                  <a:schemeClr val="bg1"/>
                </a:solidFill>
                <a:latin typeface="D-DIN Condensed"/>
              </a:rPr>
              <a:t> y </a:t>
            </a:r>
            <a:r>
              <a:rPr lang="en-US" sz="1883" spc="37" dirty="0" err="1">
                <a:solidFill>
                  <a:schemeClr val="bg1"/>
                </a:solidFill>
                <a:latin typeface="D-DIN Condensed"/>
              </a:rPr>
              <a:t>discusión</a:t>
            </a:r>
            <a:r>
              <a:rPr lang="en-US" sz="1883" spc="37" dirty="0">
                <a:solidFill>
                  <a:schemeClr val="bg1"/>
                </a:solidFill>
                <a:latin typeface="D-DIN Condensed"/>
              </a:rPr>
              <a:t>, de:</a:t>
            </a:r>
          </a:p>
        </p:txBody>
      </p:sp>
      <p:pic>
        <p:nvPicPr>
          <p:cNvPr id="7" name="Picture 7"/>
          <p:cNvPicPr>
            <a:picLocks noChangeAspect="1"/>
          </p:cNvPicPr>
          <p:nvPr/>
        </p:nvPicPr>
        <p:blipFill>
          <a:blip r:embed="rId4"/>
          <a:srcRect/>
          <a:stretch>
            <a:fillRect/>
          </a:stretch>
        </p:blipFill>
        <p:spPr>
          <a:xfrm>
            <a:off x="8970401" y="201524"/>
            <a:ext cx="3054038" cy="639439"/>
          </a:xfrm>
          <a:prstGeom prst="rect">
            <a:avLst/>
          </a:prstGeom>
        </p:spPr>
      </p:pic>
      <p:sp>
        <p:nvSpPr>
          <p:cNvPr id="8" name="TextBox 8"/>
          <p:cNvSpPr txBox="1"/>
          <p:nvPr/>
        </p:nvSpPr>
        <p:spPr>
          <a:xfrm>
            <a:off x="835862" y="212348"/>
            <a:ext cx="3527573" cy="430374"/>
          </a:xfrm>
          <a:prstGeom prst="rect">
            <a:avLst/>
          </a:prstGeom>
        </p:spPr>
        <p:txBody>
          <a:bodyPr lIns="0" tIns="0" rIns="0" bIns="0" rtlCol="0" anchor="t">
            <a:spAutoFit/>
          </a:bodyPr>
          <a:lstStyle/>
          <a:p>
            <a:pPr>
              <a:lnSpc>
                <a:spcPts val="3770"/>
              </a:lnSpc>
            </a:pPr>
            <a:r>
              <a:rPr lang="en-US" sz="2693">
                <a:solidFill>
                  <a:srgbClr val="3B3B3B"/>
                </a:solidFill>
                <a:latin typeface="Gotham Black"/>
              </a:rPr>
              <a:t>ORDEN DEL DÍA</a:t>
            </a:r>
          </a:p>
        </p:txBody>
      </p:sp>
      <p:sp>
        <p:nvSpPr>
          <p:cNvPr id="11" name="TextBox 9">
            <a:extLst>
              <a:ext uri="{FF2B5EF4-FFF2-40B4-BE49-F238E27FC236}">
                <a16:creationId xmlns:a16="http://schemas.microsoft.com/office/drawing/2014/main" id="{310CB19C-F0D5-4E39-B6EB-214F8168609F}"/>
              </a:ext>
            </a:extLst>
          </p:cNvPr>
          <p:cNvSpPr txBox="1"/>
          <p:nvPr/>
        </p:nvSpPr>
        <p:spPr>
          <a:xfrm>
            <a:off x="9714599" y="6355968"/>
            <a:ext cx="2304492" cy="332399"/>
          </a:xfrm>
          <a:prstGeom prst="rect">
            <a:avLst/>
          </a:prstGeom>
        </p:spPr>
        <p:txBody>
          <a:bodyPr lIns="0" tIns="0" rIns="0" bIns="0" rtlCol="0" anchor="t">
            <a:spAutoFit/>
          </a:bodyPr>
          <a:lstStyle/>
          <a:p>
            <a:pPr algn="ctr">
              <a:lnSpc>
                <a:spcPts val="2873"/>
              </a:lnSpc>
            </a:pPr>
            <a:r>
              <a:rPr lang="en-US" sz="2052" dirty="0">
                <a:solidFill>
                  <a:srgbClr val="3B3B3B"/>
                </a:solidFill>
                <a:latin typeface="D-DIN Condensed"/>
              </a:rPr>
              <a:t>canacintramorelos.org.mx</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2"/>
          <a:srcRect t="7812" b="7812"/>
          <a:stretch>
            <a:fillRect/>
          </a:stretch>
        </a:blipFill>
        <a:effectLst/>
      </p:bgPr>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C3B1D0A7-C1AA-47BE-9D69-9C9F1FF44A94}"/>
              </a:ext>
            </a:extLst>
          </p:cNvPr>
          <p:cNvSpPr/>
          <p:nvPr/>
        </p:nvSpPr>
        <p:spPr>
          <a:xfrm>
            <a:off x="5892800" y="0"/>
            <a:ext cx="6096000" cy="6858000"/>
          </a:xfrm>
          <a:prstGeom prst="rect">
            <a:avLst/>
          </a:prstGeom>
          <a:solidFill>
            <a:srgbClr val="00206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800"/>
          </a:p>
        </p:txBody>
      </p:sp>
      <p:pic>
        <p:nvPicPr>
          <p:cNvPr id="3" name="Picture 3"/>
          <p:cNvPicPr>
            <a:picLocks noChangeAspect="1"/>
          </p:cNvPicPr>
          <p:nvPr/>
        </p:nvPicPr>
        <p:blipFill>
          <a:blip r:embed="rId3">
            <a:alphaModFix amt="13000"/>
          </a:blip>
          <a:srcRect/>
          <a:stretch>
            <a:fillRect/>
          </a:stretch>
        </p:blipFill>
        <p:spPr>
          <a:xfrm>
            <a:off x="1351387" y="873079"/>
            <a:ext cx="4195593" cy="4237972"/>
          </a:xfrm>
          <a:prstGeom prst="rect">
            <a:avLst/>
          </a:prstGeom>
        </p:spPr>
      </p:pic>
      <p:pic>
        <p:nvPicPr>
          <p:cNvPr id="4" name="Picture 4"/>
          <p:cNvPicPr>
            <a:picLocks noChangeAspect="1"/>
          </p:cNvPicPr>
          <p:nvPr/>
        </p:nvPicPr>
        <p:blipFill>
          <a:blip r:embed="rId4">
            <a:alphaModFix amt="18999"/>
          </a:blip>
          <a:srcRect/>
          <a:stretch>
            <a:fillRect/>
          </a:stretch>
        </p:blipFill>
        <p:spPr>
          <a:xfrm>
            <a:off x="2048900" y="82960"/>
            <a:ext cx="4275417" cy="4227319"/>
          </a:xfrm>
          <a:prstGeom prst="rect">
            <a:avLst/>
          </a:prstGeom>
        </p:spPr>
      </p:pic>
      <p:pic>
        <p:nvPicPr>
          <p:cNvPr id="5" name="Picture 5"/>
          <p:cNvPicPr>
            <a:picLocks noChangeAspect="1"/>
          </p:cNvPicPr>
          <p:nvPr/>
        </p:nvPicPr>
        <p:blipFill>
          <a:blip r:embed="rId5"/>
          <a:srcRect/>
          <a:stretch>
            <a:fillRect/>
          </a:stretch>
        </p:blipFill>
        <p:spPr>
          <a:xfrm>
            <a:off x="6213428" y="5459756"/>
            <a:ext cx="5414345" cy="1133629"/>
          </a:xfrm>
          <a:prstGeom prst="rect">
            <a:avLst/>
          </a:prstGeom>
        </p:spPr>
      </p:pic>
      <p:pic>
        <p:nvPicPr>
          <p:cNvPr id="6" name="Picture 6"/>
          <p:cNvPicPr>
            <a:picLocks noChangeAspect="1"/>
          </p:cNvPicPr>
          <p:nvPr/>
        </p:nvPicPr>
        <p:blipFill>
          <a:blip r:embed="rId6"/>
          <a:srcRect/>
          <a:stretch>
            <a:fillRect/>
          </a:stretch>
        </p:blipFill>
        <p:spPr>
          <a:xfrm>
            <a:off x="399181" y="5556247"/>
            <a:ext cx="1114493" cy="1117121"/>
          </a:xfrm>
          <a:prstGeom prst="rect">
            <a:avLst/>
          </a:prstGeom>
        </p:spPr>
      </p:pic>
      <p:pic>
        <p:nvPicPr>
          <p:cNvPr id="7" name="Picture 7"/>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1582980" y="5624695"/>
            <a:ext cx="300479" cy="300479"/>
          </a:xfrm>
          <a:prstGeom prst="rect">
            <a:avLst/>
          </a:prstGeom>
        </p:spPr>
      </p:pic>
      <p:pic>
        <p:nvPicPr>
          <p:cNvPr id="8" name="Picture 8"/>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1582980" y="6026570"/>
            <a:ext cx="291261" cy="291261"/>
          </a:xfrm>
          <a:prstGeom prst="rect">
            <a:avLst/>
          </a:prstGeom>
        </p:spPr>
      </p:pic>
      <p:sp>
        <p:nvSpPr>
          <p:cNvPr id="9" name="TextBox 9"/>
          <p:cNvSpPr txBox="1"/>
          <p:nvPr/>
        </p:nvSpPr>
        <p:spPr>
          <a:xfrm>
            <a:off x="6359631" y="544648"/>
            <a:ext cx="5146569" cy="5040804"/>
          </a:xfrm>
          <a:prstGeom prst="rect">
            <a:avLst/>
          </a:prstGeom>
        </p:spPr>
        <p:txBody>
          <a:bodyPr lIns="0" tIns="0" rIns="0" bIns="0" rtlCol="0" anchor="t">
            <a:spAutoFit/>
          </a:bodyPr>
          <a:lstStyle/>
          <a:p>
            <a:pPr algn="just">
              <a:lnSpc>
                <a:spcPts val="3616"/>
              </a:lnSpc>
            </a:pPr>
            <a:r>
              <a:rPr lang="en-US" sz="2988" spc="59" dirty="0">
                <a:solidFill>
                  <a:srgbClr val="FFFFFF"/>
                </a:solidFill>
                <a:latin typeface="D-DIN Condensed"/>
              </a:rPr>
              <a:t>4.- </a:t>
            </a:r>
            <a:r>
              <a:rPr lang="en-US" sz="2988" spc="59" dirty="0" err="1">
                <a:solidFill>
                  <a:srgbClr val="FFFFFF"/>
                </a:solidFill>
                <a:latin typeface="D-DIN Condensed"/>
              </a:rPr>
              <a:t>Elección</a:t>
            </a:r>
            <a:r>
              <a:rPr lang="en-US" sz="2988" spc="59" dirty="0">
                <a:solidFill>
                  <a:srgbClr val="FFFFFF"/>
                </a:solidFill>
                <a:latin typeface="D-DIN Condensed"/>
              </a:rPr>
              <a:t> de </a:t>
            </a:r>
            <a:r>
              <a:rPr lang="en-US" sz="2988" spc="59" dirty="0" err="1">
                <a:solidFill>
                  <a:srgbClr val="FFFFFF"/>
                </a:solidFill>
                <a:latin typeface="D-DIN Condensed"/>
              </a:rPr>
              <a:t>Consejeros</a:t>
            </a:r>
            <a:r>
              <a:rPr lang="en-US" sz="2988" spc="59" dirty="0">
                <a:solidFill>
                  <a:srgbClr val="FFFFFF"/>
                </a:solidFill>
                <a:latin typeface="D-DIN Condensed"/>
              </a:rPr>
              <a:t> </a:t>
            </a:r>
            <a:r>
              <a:rPr lang="en-US" sz="2988" spc="59" dirty="0" err="1">
                <a:solidFill>
                  <a:srgbClr val="FFFFFF"/>
                </a:solidFill>
                <a:latin typeface="D-DIN Condensed"/>
              </a:rPr>
              <a:t>Propietario</a:t>
            </a:r>
            <a:r>
              <a:rPr lang="en-US" sz="2988" spc="59" dirty="0">
                <a:solidFill>
                  <a:srgbClr val="FFFFFF"/>
                </a:solidFill>
                <a:latin typeface="D-DIN Condensed"/>
              </a:rPr>
              <a:t> y </a:t>
            </a:r>
            <a:r>
              <a:rPr lang="en-US" sz="2988" spc="59" dirty="0" err="1">
                <a:solidFill>
                  <a:srgbClr val="FFFFFF"/>
                </a:solidFill>
                <a:latin typeface="D-DIN Condensed"/>
              </a:rPr>
              <a:t>Suplente</a:t>
            </a:r>
            <a:r>
              <a:rPr lang="en-US" sz="2988" spc="59" dirty="0">
                <a:solidFill>
                  <a:srgbClr val="FFFFFF"/>
                </a:solidFill>
                <a:latin typeface="D-DIN Condensed"/>
              </a:rPr>
              <a:t> NON de la </a:t>
            </a:r>
            <a:r>
              <a:rPr lang="en-US" sz="2988" spc="59" dirty="0" err="1">
                <a:solidFill>
                  <a:srgbClr val="FFFFFF"/>
                </a:solidFill>
                <a:latin typeface="D-DIN Condensed"/>
              </a:rPr>
              <a:t>Delegación</a:t>
            </a:r>
            <a:r>
              <a:rPr lang="en-US" sz="2988" spc="59" dirty="0">
                <a:solidFill>
                  <a:srgbClr val="FFFFFF"/>
                </a:solidFill>
                <a:latin typeface="D-DIN Condensed"/>
              </a:rPr>
              <a:t>, ante el </a:t>
            </a:r>
            <a:r>
              <a:rPr lang="en-US" sz="2988" spc="59" dirty="0" err="1">
                <a:solidFill>
                  <a:srgbClr val="FFFFFF"/>
                </a:solidFill>
                <a:latin typeface="D-DIN Condensed"/>
              </a:rPr>
              <a:t>Consejo</a:t>
            </a:r>
            <a:r>
              <a:rPr lang="en-US" sz="2988" spc="59" dirty="0">
                <a:solidFill>
                  <a:srgbClr val="FFFFFF"/>
                </a:solidFill>
                <a:latin typeface="D-DIN Condensed"/>
              </a:rPr>
              <a:t> </a:t>
            </a:r>
            <a:r>
              <a:rPr lang="en-US" sz="2988" spc="59" dirty="0" err="1">
                <a:solidFill>
                  <a:srgbClr val="FFFFFF"/>
                </a:solidFill>
                <a:latin typeface="D-DIN Condensed"/>
              </a:rPr>
              <a:t>Directivo</a:t>
            </a:r>
            <a:r>
              <a:rPr lang="en-US" sz="2988" spc="59" dirty="0">
                <a:solidFill>
                  <a:srgbClr val="FFFFFF"/>
                </a:solidFill>
                <a:latin typeface="D-DIN Condensed"/>
              </a:rPr>
              <a:t> de la </a:t>
            </a:r>
            <a:r>
              <a:rPr lang="en-US" sz="2988" spc="59" dirty="0" err="1">
                <a:solidFill>
                  <a:srgbClr val="FFFFFF"/>
                </a:solidFill>
                <a:latin typeface="D-DIN Condensed"/>
              </a:rPr>
              <a:t>Cámara</a:t>
            </a:r>
            <a:r>
              <a:rPr lang="en-US" sz="2988" spc="59" dirty="0">
                <a:solidFill>
                  <a:srgbClr val="FFFFFF"/>
                </a:solidFill>
                <a:latin typeface="D-DIN Condensed"/>
              </a:rPr>
              <a:t>, en </a:t>
            </a:r>
            <a:r>
              <a:rPr lang="en-US" sz="2988" spc="59" dirty="0" err="1">
                <a:solidFill>
                  <a:srgbClr val="FFFFFF"/>
                </a:solidFill>
                <a:latin typeface="D-DIN Condensed"/>
              </a:rPr>
              <a:t>sustitución</a:t>
            </a:r>
            <a:r>
              <a:rPr lang="en-US" sz="2988" spc="59" dirty="0">
                <a:solidFill>
                  <a:srgbClr val="FFFFFF"/>
                </a:solidFill>
                <a:latin typeface="D-DIN Condensed"/>
              </a:rPr>
              <a:t> de los </a:t>
            </a:r>
            <a:r>
              <a:rPr lang="en-US" sz="2988" spc="59" dirty="0" err="1">
                <a:solidFill>
                  <a:srgbClr val="FFFFFF"/>
                </a:solidFill>
                <a:latin typeface="D-DIN Condensed"/>
              </a:rPr>
              <a:t>Consejeros</a:t>
            </a:r>
            <a:r>
              <a:rPr lang="en-US" sz="2988" spc="59" dirty="0">
                <a:solidFill>
                  <a:srgbClr val="FFFFFF"/>
                </a:solidFill>
                <a:latin typeface="D-DIN Condensed"/>
              </a:rPr>
              <a:t> </a:t>
            </a:r>
            <a:r>
              <a:rPr lang="en-US" sz="2988" spc="59" dirty="0" err="1">
                <a:solidFill>
                  <a:srgbClr val="FFFFFF"/>
                </a:solidFill>
                <a:latin typeface="D-DIN Condensed"/>
              </a:rPr>
              <a:t>Nones</a:t>
            </a:r>
            <a:r>
              <a:rPr lang="en-US" sz="2988" spc="59" dirty="0">
                <a:solidFill>
                  <a:srgbClr val="FFFFFF"/>
                </a:solidFill>
                <a:latin typeface="D-DIN Condensed"/>
              </a:rPr>
              <a:t> que </a:t>
            </a:r>
            <a:r>
              <a:rPr lang="en-US" sz="2988" spc="59" dirty="0" err="1">
                <a:solidFill>
                  <a:srgbClr val="FFFFFF"/>
                </a:solidFill>
                <a:latin typeface="D-DIN Condensed"/>
              </a:rPr>
              <a:t>terminan</a:t>
            </a:r>
            <a:r>
              <a:rPr lang="en-US" sz="2988" spc="59" dirty="0">
                <a:solidFill>
                  <a:srgbClr val="FFFFFF"/>
                </a:solidFill>
                <a:latin typeface="D-DIN Condensed"/>
              </a:rPr>
              <a:t> </a:t>
            </a:r>
            <a:r>
              <a:rPr lang="en-US" sz="2988" spc="59" dirty="0" err="1">
                <a:solidFill>
                  <a:srgbClr val="FFFFFF"/>
                </a:solidFill>
                <a:latin typeface="D-DIN Condensed"/>
              </a:rPr>
              <a:t>su</a:t>
            </a:r>
            <a:r>
              <a:rPr lang="en-US" sz="2988" spc="59" dirty="0">
                <a:solidFill>
                  <a:srgbClr val="FFFFFF"/>
                </a:solidFill>
                <a:latin typeface="D-DIN Condensed"/>
              </a:rPr>
              <a:t> cargo y que </a:t>
            </a:r>
            <a:r>
              <a:rPr lang="en-US" sz="2988" spc="59" dirty="0" err="1">
                <a:solidFill>
                  <a:srgbClr val="FFFFFF"/>
                </a:solidFill>
                <a:latin typeface="D-DIN Condensed"/>
              </a:rPr>
              <a:t>serán</a:t>
            </a:r>
            <a:r>
              <a:rPr lang="en-US" sz="2988" spc="59" dirty="0">
                <a:solidFill>
                  <a:srgbClr val="FFFFFF"/>
                </a:solidFill>
                <a:latin typeface="D-DIN Condensed"/>
              </a:rPr>
              <a:t> </a:t>
            </a:r>
            <a:r>
              <a:rPr lang="en-US" sz="2988" spc="59" dirty="0" err="1">
                <a:solidFill>
                  <a:srgbClr val="FFFFFF"/>
                </a:solidFill>
                <a:latin typeface="D-DIN Condensed"/>
              </a:rPr>
              <a:t>propuestos</a:t>
            </a:r>
            <a:r>
              <a:rPr lang="en-US" sz="2988" spc="59" dirty="0">
                <a:solidFill>
                  <a:srgbClr val="FFFFFF"/>
                </a:solidFill>
                <a:latin typeface="D-DIN Condensed"/>
              </a:rPr>
              <a:t> a la LXXX </a:t>
            </a:r>
            <a:r>
              <a:rPr lang="en-US" sz="2988" spc="59" dirty="0" err="1">
                <a:solidFill>
                  <a:srgbClr val="FFFFFF"/>
                </a:solidFill>
                <a:latin typeface="D-DIN Condensed"/>
              </a:rPr>
              <a:t>Asamblea</a:t>
            </a:r>
            <a:r>
              <a:rPr lang="en-US" sz="2988" spc="59" dirty="0">
                <a:solidFill>
                  <a:srgbClr val="FFFFFF"/>
                </a:solidFill>
                <a:latin typeface="D-DIN Condensed"/>
              </a:rPr>
              <a:t> General </a:t>
            </a:r>
            <a:r>
              <a:rPr lang="en-US" sz="2988" spc="59" dirty="0" err="1">
                <a:solidFill>
                  <a:srgbClr val="FFFFFF"/>
                </a:solidFill>
                <a:latin typeface="D-DIN Condensed"/>
              </a:rPr>
              <a:t>Ordinaria</a:t>
            </a:r>
            <a:r>
              <a:rPr lang="en-US" sz="2988" spc="59" dirty="0">
                <a:solidFill>
                  <a:srgbClr val="FFFFFF"/>
                </a:solidFill>
                <a:latin typeface="D-DIN Condensed"/>
              </a:rPr>
              <a:t> de la </a:t>
            </a:r>
            <a:r>
              <a:rPr lang="en-US" sz="2988" spc="59" dirty="0" err="1">
                <a:solidFill>
                  <a:srgbClr val="FFFFFF"/>
                </a:solidFill>
                <a:latin typeface="D-DIN Condensed"/>
              </a:rPr>
              <a:t>Cámara</a:t>
            </a:r>
            <a:r>
              <a:rPr lang="en-US" sz="2988" spc="59" dirty="0">
                <a:solidFill>
                  <a:srgbClr val="FFFFFF"/>
                </a:solidFill>
                <a:latin typeface="D-DIN Condensed"/>
              </a:rPr>
              <a:t> para </a:t>
            </a:r>
            <a:r>
              <a:rPr lang="en-US" sz="2988" spc="59" dirty="0" err="1">
                <a:solidFill>
                  <a:srgbClr val="FFFFFF"/>
                </a:solidFill>
                <a:latin typeface="D-DIN Condensed"/>
              </a:rPr>
              <a:t>su</a:t>
            </a:r>
            <a:r>
              <a:rPr lang="en-US" sz="2988" spc="59" dirty="0">
                <a:solidFill>
                  <a:srgbClr val="FFFFFF"/>
                </a:solidFill>
                <a:latin typeface="D-DIN Condensed"/>
              </a:rPr>
              <a:t> </a:t>
            </a:r>
            <a:r>
              <a:rPr lang="en-US" sz="2988" spc="59" dirty="0" err="1">
                <a:solidFill>
                  <a:srgbClr val="FFFFFF"/>
                </a:solidFill>
                <a:latin typeface="D-DIN Condensed"/>
              </a:rPr>
              <a:t>nombramiento</a:t>
            </a:r>
            <a:r>
              <a:rPr lang="en-US" sz="2988" spc="59" dirty="0">
                <a:solidFill>
                  <a:srgbClr val="FFFFFF"/>
                </a:solidFill>
                <a:latin typeface="D-DIN Condensed"/>
              </a:rPr>
              <a:t>, </a:t>
            </a:r>
            <a:r>
              <a:rPr lang="en-US" sz="2988" spc="59" dirty="0" err="1">
                <a:solidFill>
                  <a:srgbClr val="FFFFFF"/>
                </a:solidFill>
                <a:latin typeface="D-DIN Condensed"/>
              </a:rPr>
              <a:t>considerando</a:t>
            </a:r>
            <a:r>
              <a:rPr lang="en-US" sz="2988" spc="59" dirty="0">
                <a:solidFill>
                  <a:srgbClr val="FFFFFF"/>
                </a:solidFill>
                <a:latin typeface="D-DIN Condensed"/>
              </a:rPr>
              <a:t> que, en </a:t>
            </a:r>
            <a:r>
              <a:rPr lang="en-US" sz="2988" spc="59" dirty="0" err="1">
                <a:solidFill>
                  <a:srgbClr val="FFFFFF"/>
                </a:solidFill>
                <a:latin typeface="D-DIN Condensed"/>
              </a:rPr>
              <a:t>este</a:t>
            </a:r>
            <a:r>
              <a:rPr lang="en-US" sz="2988" spc="59" dirty="0">
                <a:solidFill>
                  <a:srgbClr val="FFFFFF"/>
                </a:solidFill>
                <a:latin typeface="D-DIN Condensed"/>
              </a:rPr>
              <a:t> </a:t>
            </a:r>
            <a:r>
              <a:rPr lang="en-US" sz="2988" spc="59" dirty="0" err="1">
                <a:solidFill>
                  <a:srgbClr val="FFFFFF"/>
                </a:solidFill>
                <a:latin typeface="D-DIN Condensed"/>
              </a:rPr>
              <a:t>período</a:t>
            </a:r>
            <a:r>
              <a:rPr lang="en-US" sz="2988" spc="59" dirty="0">
                <a:solidFill>
                  <a:srgbClr val="FFFFFF"/>
                </a:solidFill>
                <a:latin typeface="D-DIN Condensed"/>
              </a:rPr>
              <a:t> Los </a:t>
            </a:r>
            <a:r>
              <a:rPr lang="en-US" sz="2988" spc="59" dirty="0" err="1">
                <a:solidFill>
                  <a:srgbClr val="FFFFFF"/>
                </a:solidFill>
                <a:latin typeface="D-DIN Condensed"/>
              </a:rPr>
              <a:t>Consejeros</a:t>
            </a:r>
            <a:r>
              <a:rPr lang="en-US" sz="2988" spc="59" dirty="0">
                <a:solidFill>
                  <a:srgbClr val="FFFFFF"/>
                </a:solidFill>
                <a:latin typeface="D-DIN Condensed"/>
              </a:rPr>
              <a:t> Pares son </a:t>
            </a:r>
            <a:r>
              <a:rPr lang="en-US" sz="2988" spc="59" dirty="0" err="1">
                <a:solidFill>
                  <a:srgbClr val="FFFFFF"/>
                </a:solidFill>
                <a:latin typeface="D-DIN Condensed"/>
              </a:rPr>
              <a:t>inamovibles</a:t>
            </a:r>
            <a:r>
              <a:rPr lang="en-US" sz="2988" spc="59" dirty="0">
                <a:solidFill>
                  <a:srgbClr val="FFFFFF"/>
                </a:solidFill>
                <a:latin typeface="D-DIN Condensed"/>
              </a:rPr>
              <a:t>.</a:t>
            </a:r>
          </a:p>
        </p:txBody>
      </p:sp>
      <p:sp>
        <p:nvSpPr>
          <p:cNvPr id="10" name="TextBox 10"/>
          <p:cNvSpPr txBox="1"/>
          <p:nvPr/>
        </p:nvSpPr>
        <p:spPr>
          <a:xfrm>
            <a:off x="1582980" y="6224123"/>
            <a:ext cx="2795255" cy="850361"/>
          </a:xfrm>
          <a:prstGeom prst="rect">
            <a:avLst/>
          </a:prstGeom>
        </p:spPr>
        <p:txBody>
          <a:bodyPr lIns="0" tIns="0" rIns="0" bIns="0" rtlCol="0" anchor="t">
            <a:spAutoFit/>
          </a:bodyPr>
          <a:lstStyle/>
          <a:p>
            <a:pPr algn="ctr">
              <a:lnSpc>
                <a:spcPts val="3486"/>
              </a:lnSpc>
            </a:pPr>
            <a:r>
              <a:rPr lang="en-US" sz="2489">
                <a:solidFill>
                  <a:srgbClr val="FFFFFF"/>
                </a:solidFill>
                <a:latin typeface="D-DIN Condensed"/>
              </a:rPr>
              <a:t>canacintramorelos.org.mx</a:t>
            </a:r>
          </a:p>
        </p:txBody>
      </p:sp>
      <p:sp>
        <p:nvSpPr>
          <p:cNvPr id="11" name="TextBox 11"/>
          <p:cNvSpPr txBox="1"/>
          <p:nvPr/>
        </p:nvSpPr>
        <p:spPr>
          <a:xfrm>
            <a:off x="1948419" y="5963070"/>
            <a:ext cx="1490067" cy="332399"/>
          </a:xfrm>
          <a:prstGeom prst="rect">
            <a:avLst/>
          </a:prstGeom>
        </p:spPr>
        <p:txBody>
          <a:bodyPr lIns="0" tIns="0" rIns="0" bIns="0" rtlCol="0" anchor="t">
            <a:spAutoFit/>
          </a:bodyPr>
          <a:lstStyle/>
          <a:p>
            <a:pPr algn="ctr">
              <a:lnSpc>
                <a:spcPts val="2873"/>
              </a:lnSpc>
              <a:spcBef>
                <a:spcPct val="0"/>
              </a:spcBef>
            </a:pPr>
            <a:r>
              <a:rPr lang="en-US" sz="2052">
                <a:solidFill>
                  <a:srgbClr val="FFFFFF"/>
                </a:solidFill>
                <a:latin typeface="D-DIN Condensed"/>
              </a:rPr>
              <a:t>@morcanacintra</a:t>
            </a:r>
          </a:p>
        </p:txBody>
      </p:sp>
      <p:sp>
        <p:nvSpPr>
          <p:cNvPr id="12" name="TextBox 12"/>
          <p:cNvSpPr txBox="1"/>
          <p:nvPr/>
        </p:nvSpPr>
        <p:spPr>
          <a:xfrm>
            <a:off x="1948418" y="5561195"/>
            <a:ext cx="2229842" cy="332399"/>
          </a:xfrm>
          <a:prstGeom prst="rect">
            <a:avLst/>
          </a:prstGeom>
        </p:spPr>
        <p:txBody>
          <a:bodyPr lIns="0" tIns="0" rIns="0" bIns="0" rtlCol="0" anchor="t">
            <a:spAutoFit/>
          </a:bodyPr>
          <a:lstStyle/>
          <a:p>
            <a:pPr algn="ctr">
              <a:lnSpc>
                <a:spcPts val="2873"/>
              </a:lnSpc>
              <a:spcBef>
                <a:spcPct val="0"/>
              </a:spcBef>
            </a:pPr>
            <a:r>
              <a:rPr lang="en-US" sz="2052">
                <a:solidFill>
                  <a:srgbClr val="FFFFFF"/>
                </a:solidFill>
                <a:latin typeface="D-DIN Condensed"/>
              </a:rPr>
              <a:t>canacintramorelosoficial</a:t>
            </a:r>
          </a:p>
        </p:txBody>
      </p:sp>
    </p:spTree>
    <p:extLst>
      <p:ext uri="{BB962C8B-B14F-4D97-AF65-F5344CB8AC3E}">
        <p14:creationId xmlns:p14="http://schemas.microsoft.com/office/powerpoint/2010/main" val="7770495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
            <a:lum/>
          </a:blip>
          <a:srcRect/>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23000"/>
          </a:blip>
          <a:srcRect t="3808" b="3808"/>
          <a:stretch>
            <a:fillRect/>
          </a:stretch>
        </p:blipFill>
        <p:spPr>
          <a:xfrm>
            <a:off x="8906359" y="4047222"/>
            <a:ext cx="3377992" cy="2999757"/>
          </a:xfrm>
          <a:prstGeom prst="rect">
            <a:avLst/>
          </a:prstGeom>
        </p:spPr>
      </p:pic>
      <p:pic>
        <p:nvPicPr>
          <p:cNvPr id="3" name="Picture 3"/>
          <p:cNvPicPr>
            <a:picLocks noChangeAspect="1"/>
          </p:cNvPicPr>
          <p:nvPr/>
        </p:nvPicPr>
        <p:blipFill>
          <a:blip r:embed="rId4"/>
          <a:srcRect/>
          <a:stretch>
            <a:fillRect/>
          </a:stretch>
        </p:blipFill>
        <p:spPr>
          <a:xfrm>
            <a:off x="965058" y="5852481"/>
            <a:ext cx="3054038" cy="639439"/>
          </a:xfrm>
          <a:prstGeom prst="rect">
            <a:avLst/>
          </a:prstGeom>
        </p:spPr>
      </p:pic>
      <p:sp>
        <p:nvSpPr>
          <p:cNvPr id="4" name="TextBox 4"/>
          <p:cNvSpPr txBox="1"/>
          <p:nvPr/>
        </p:nvSpPr>
        <p:spPr>
          <a:xfrm>
            <a:off x="535701" y="512574"/>
            <a:ext cx="11456551" cy="666849"/>
          </a:xfrm>
          <a:prstGeom prst="rect">
            <a:avLst/>
          </a:prstGeom>
        </p:spPr>
        <p:txBody>
          <a:bodyPr lIns="0" tIns="0" rIns="0" bIns="0" rtlCol="0" anchor="t">
            <a:spAutoFit/>
          </a:bodyPr>
          <a:lstStyle/>
          <a:p>
            <a:pPr algn="ctr">
              <a:lnSpc>
                <a:spcPts val="2641"/>
              </a:lnSpc>
            </a:pPr>
            <a:r>
              <a:rPr lang="en-US" sz="2641">
                <a:solidFill>
                  <a:srgbClr val="AD0109"/>
                </a:solidFill>
                <a:latin typeface="Gotham Black"/>
              </a:rPr>
              <a:t>CONSEJEROS </a:t>
            </a:r>
          </a:p>
          <a:p>
            <a:pPr algn="ctr">
              <a:lnSpc>
                <a:spcPts val="2641"/>
              </a:lnSpc>
            </a:pPr>
            <a:r>
              <a:rPr lang="en-US" sz="1125">
                <a:solidFill>
                  <a:srgbClr val="5C5655"/>
                </a:solidFill>
                <a:latin typeface="D-DIN Condensed"/>
              </a:rPr>
              <a:t>NON PROPIETARIO</a:t>
            </a:r>
            <a:r>
              <a:rPr lang="en-US" sz="2641">
                <a:solidFill>
                  <a:srgbClr val="5C5655"/>
                </a:solidFill>
                <a:latin typeface="D-DIN Condensed"/>
              </a:rPr>
              <a:t> Y NON SUPLENTE</a:t>
            </a:r>
          </a:p>
        </p:txBody>
      </p:sp>
      <p:sp>
        <p:nvSpPr>
          <p:cNvPr id="5" name="TextBox 5"/>
          <p:cNvSpPr txBox="1"/>
          <p:nvPr/>
        </p:nvSpPr>
        <p:spPr>
          <a:xfrm>
            <a:off x="1180957" y="1320858"/>
            <a:ext cx="3550216" cy="1746825"/>
          </a:xfrm>
          <a:prstGeom prst="rect">
            <a:avLst/>
          </a:prstGeom>
        </p:spPr>
        <p:txBody>
          <a:bodyPr lIns="0" tIns="0" rIns="0" bIns="0" rtlCol="0" anchor="t">
            <a:spAutoFit/>
          </a:bodyPr>
          <a:lstStyle/>
          <a:p>
            <a:pPr algn="ctr">
              <a:lnSpc>
                <a:spcPts val="15438"/>
              </a:lnSpc>
            </a:pPr>
            <a:r>
              <a:rPr lang="en-US" sz="11027" dirty="0">
                <a:solidFill>
                  <a:srgbClr val="5C5655">
                    <a:alpha val="19608"/>
                  </a:srgbClr>
                </a:solidFill>
                <a:latin typeface="Gotham Black"/>
              </a:rPr>
              <a:t>A</a:t>
            </a:r>
          </a:p>
        </p:txBody>
      </p:sp>
      <p:sp>
        <p:nvSpPr>
          <p:cNvPr id="6" name="TextBox 6"/>
          <p:cNvSpPr txBox="1"/>
          <p:nvPr/>
        </p:nvSpPr>
        <p:spPr>
          <a:xfrm>
            <a:off x="6854613" y="1250989"/>
            <a:ext cx="3550216" cy="1746825"/>
          </a:xfrm>
          <a:prstGeom prst="rect">
            <a:avLst/>
          </a:prstGeom>
        </p:spPr>
        <p:txBody>
          <a:bodyPr lIns="0" tIns="0" rIns="0" bIns="0" rtlCol="0" anchor="t">
            <a:spAutoFit/>
          </a:bodyPr>
          <a:lstStyle/>
          <a:p>
            <a:pPr algn="ctr">
              <a:lnSpc>
                <a:spcPts val="15438"/>
              </a:lnSpc>
            </a:pPr>
            <a:r>
              <a:rPr lang="en-US" sz="11027">
                <a:solidFill>
                  <a:srgbClr val="5C5655">
                    <a:alpha val="19608"/>
                  </a:srgbClr>
                </a:solidFill>
                <a:latin typeface="Gotham Black"/>
              </a:rPr>
              <a:t>B</a:t>
            </a:r>
          </a:p>
        </p:txBody>
      </p:sp>
      <p:sp>
        <p:nvSpPr>
          <p:cNvPr id="7" name="CuadroTexto 6">
            <a:extLst>
              <a:ext uri="{FF2B5EF4-FFF2-40B4-BE49-F238E27FC236}">
                <a16:creationId xmlns:a16="http://schemas.microsoft.com/office/drawing/2014/main" id="{7566A0F0-0665-E145-9FD5-0C187729CFEE}"/>
              </a:ext>
            </a:extLst>
          </p:cNvPr>
          <p:cNvSpPr txBox="1"/>
          <p:nvPr/>
        </p:nvSpPr>
        <p:spPr>
          <a:xfrm>
            <a:off x="1486465" y="3265949"/>
            <a:ext cx="3238643" cy="502766"/>
          </a:xfrm>
          <a:prstGeom prst="rect">
            <a:avLst/>
          </a:prstGeom>
          <a:noFill/>
        </p:spPr>
        <p:txBody>
          <a:bodyPr wrap="square" rtlCol="0">
            <a:spAutoFit/>
          </a:bodyPr>
          <a:lstStyle/>
          <a:p>
            <a:pPr algn="ctr"/>
            <a:r>
              <a:rPr lang="es-MX" sz="2667" dirty="0">
                <a:latin typeface="Gotham Black" pitchFamily="50" charset="0"/>
              </a:rPr>
              <a:t>Eduardo Medina</a:t>
            </a:r>
          </a:p>
        </p:txBody>
      </p:sp>
      <p:sp>
        <p:nvSpPr>
          <p:cNvPr id="8" name="CuadroTexto 7">
            <a:extLst>
              <a:ext uri="{FF2B5EF4-FFF2-40B4-BE49-F238E27FC236}">
                <a16:creationId xmlns:a16="http://schemas.microsoft.com/office/drawing/2014/main" id="{58FC8368-9532-E149-8254-2BD3B87E4BCA}"/>
              </a:ext>
            </a:extLst>
          </p:cNvPr>
          <p:cNvSpPr txBox="1"/>
          <p:nvPr/>
        </p:nvSpPr>
        <p:spPr>
          <a:xfrm>
            <a:off x="7010400" y="3227941"/>
            <a:ext cx="3238643" cy="502766"/>
          </a:xfrm>
          <a:prstGeom prst="rect">
            <a:avLst/>
          </a:prstGeom>
          <a:noFill/>
        </p:spPr>
        <p:txBody>
          <a:bodyPr wrap="square" rtlCol="0">
            <a:spAutoFit/>
          </a:bodyPr>
          <a:lstStyle/>
          <a:p>
            <a:pPr algn="ctr"/>
            <a:r>
              <a:rPr lang="es-MX" sz="2667" dirty="0">
                <a:latin typeface="Gotham Black" pitchFamily="50" charset="0"/>
              </a:rPr>
              <a:t>Omar Valdez</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2"/>
          <a:srcRect t="7812" b="7812"/>
          <a:stretch>
            <a:fillRect/>
          </a:stretch>
        </a:blipFill>
        <a:effectLst/>
      </p:bgPr>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C3B1D0A7-C1AA-47BE-9D69-9C9F1FF44A94}"/>
              </a:ext>
            </a:extLst>
          </p:cNvPr>
          <p:cNvSpPr/>
          <p:nvPr/>
        </p:nvSpPr>
        <p:spPr>
          <a:xfrm>
            <a:off x="5892800" y="0"/>
            <a:ext cx="6096000" cy="6858000"/>
          </a:xfrm>
          <a:prstGeom prst="rect">
            <a:avLst/>
          </a:prstGeom>
          <a:solidFill>
            <a:srgbClr val="00206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800"/>
          </a:p>
        </p:txBody>
      </p:sp>
      <p:pic>
        <p:nvPicPr>
          <p:cNvPr id="3" name="Picture 3"/>
          <p:cNvPicPr>
            <a:picLocks noChangeAspect="1"/>
          </p:cNvPicPr>
          <p:nvPr/>
        </p:nvPicPr>
        <p:blipFill>
          <a:blip r:embed="rId3">
            <a:alphaModFix amt="13000"/>
          </a:blip>
          <a:srcRect/>
          <a:stretch>
            <a:fillRect/>
          </a:stretch>
        </p:blipFill>
        <p:spPr>
          <a:xfrm>
            <a:off x="1351387" y="873079"/>
            <a:ext cx="4195593" cy="4237972"/>
          </a:xfrm>
          <a:prstGeom prst="rect">
            <a:avLst/>
          </a:prstGeom>
        </p:spPr>
      </p:pic>
      <p:pic>
        <p:nvPicPr>
          <p:cNvPr id="4" name="Picture 4"/>
          <p:cNvPicPr>
            <a:picLocks noChangeAspect="1"/>
          </p:cNvPicPr>
          <p:nvPr/>
        </p:nvPicPr>
        <p:blipFill>
          <a:blip r:embed="rId4">
            <a:alphaModFix amt="18999"/>
          </a:blip>
          <a:srcRect/>
          <a:stretch>
            <a:fillRect/>
          </a:stretch>
        </p:blipFill>
        <p:spPr>
          <a:xfrm>
            <a:off x="2048900" y="82960"/>
            <a:ext cx="4275417" cy="4227319"/>
          </a:xfrm>
          <a:prstGeom prst="rect">
            <a:avLst/>
          </a:prstGeom>
        </p:spPr>
      </p:pic>
      <p:pic>
        <p:nvPicPr>
          <p:cNvPr id="5" name="Picture 5"/>
          <p:cNvPicPr>
            <a:picLocks noChangeAspect="1"/>
          </p:cNvPicPr>
          <p:nvPr/>
        </p:nvPicPr>
        <p:blipFill>
          <a:blip r:embed="rId5"/>
          <a:srcRect/>
          <a:stretch>
            <a:fillRect/>
          </a:stretch>
        </p:blipFill>
        <p:spPr>
          <a:xfrm>
            <a:off x="6213428" y="5459756"/>
            <a:ext cx="5414345" cy="1133629"/>
          </a:xfrm>
          <a:prstGeom prst="rect">
            <a:avLst/>
          </a:prstGeom>
        </p:spPr>
      </p:pic>
      <p:pic>
        <p:nvPicPr>
          <p:cNvPr id="6" name="Picture 6"/>
          <p:cNvPicPr>
            <a:picLocks noChangeAspect="1"/>
          </p:cNvPicPr>
          <p:nvPr/>
        </p:nvPicPr>
        <p:blipFill>
          <a:blip r:embed="rId6"/>
          <a:srcRect/>
          <a:stretch>
            <a:fillRect/>
          </a:stretch>
        </p:blipFill>
        <p:spPr>
          <a:xfrm>
            <a:off x="399181" y="5556247"/>
            <a:ext cx="1114493" cy="1117121"/>
          </a:xfrm>
          <a:prstGeom prst="rect">
            <a:avLst/>
          </a:prstGeom>
        </p:spPr>
      </p:pic>
      <p:pic>
        <p:nvPicPr>
          <p:cNvPr id="7" name="Picture 7"/>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1582980" y="5624695"/>
            <a:ext cx="300479" cy="300479"/>
          </a:xfrm>
          <a:prstGeom prst="rect">
            <a:avLst/>
          </a:prstGeom>
        </p:spPr>
      </p:pic>
      <p:pic>
        <p:nvPicPr>
          <p:cNvPr id="8" name="Picture 8"/>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1582980" y="6026570"/>
            <a:ext cx="291261" cy="291261"/>
          </a:xfrm>
          <a:prstGeom prst="rect">
            <a:avLst/>
          </a:prstGeom>
        </p:spPr>
      </p:pic>
      <p:sp>
        <p:nvSpPr>
          <p:cNvPr id="9" name="TextBox 9"/>
          <p:cNvSpPr txBox="1"/>
          <p:nvPr/>
        </p:nvSpPr>
        <p:spPr>
          <a:xfrm>
            <a:off x="6532616" y="484819"/>
            <a:ext cx="4816369" cy="4490140"/>
          </a:xfrm>
          <a:prstGeom prst="rect">
            <a:avLst/>
          </a:prstGeom>
        </p:spPr>
        <p:txBody>
          <a:bodyPr wrap="square" lIns="0" tIns="0" rIns="0" bIns="0" rtlCol="0" anchor="t">
            <a:spAutoFit/>
          </a:bodyPr>
          <a:lstStyle/>
          <a:p>
            <a:pPr algn="just">
              <a:lnSpc>
                <a:spcPct val="150000"/>
              </a:lnSpc>
            </a:pPr>
            <a:r>
              <a:rPr lang="en-US" sz="4000" spc="59" dirty="0">
                <a:solidFill>
                  <a:srgbClr val="FFFFFF"/>
                </a:solidFill>
                <a:latin typeface="D-DIN Condensed"/>
              </a:rPr>
              <a:t>5</a:t>
            </a:r>
            <a:r>
              <a:rPr lang="es-MX" sz="4000" spc="59" dirty="0">
                <a:solidFill>
                  <a:srgbClr val="FFFFFF"/>
                </a:solidFill>
                <a:latin typeface="D-DIN Condensed"/>
              </a:rPr>
              <a:t>.- Elección de la planilla conformada por Presidente, Secretario y Tesorero de la Delegación, para el periodo 2021-2022.</a:t>
            </a:r>
            <a:endParaRPr lang="en-US" sz="4000" spc="59" dirty="0">
              <a:solidFill>
                <a:srgbClr val="FFFFFF"/>
              </a:solidFill>
              <a:latin typeface="D-DIN Condensed"/>
            </a:endParaRPr>
          </a:p>
        </p:txBody>
      </p:sp>
      <p:sp>
        <p:nvSpPr>
          <p:cNvPr id="10" name="TextBox 10"/>
          <p:cNvSpPr txBox="1"/>
          <p:nvPr/>
        </p:nvSpPr>
        <p:spPr>
          <a:xfrm>
            <a:off x="1582980" y="6224123"/>
            <a:ext cx="2795255" cy="850361"/>
          </a:xfrm>
          <a:prstGeom prst="rect">
            <a:avLst/>
          </a:prstGeom>
        </p:spPr>
        <p:txBody>
          <a:bodyPr lIns="0" tIns="0" rIns="0" bIns="0" rtlCol="0" anchor="t">
            <a:spAutoFit/>
          </a:bodyPr>
          <a:lstStyle/>
          <a:p>
            <a:pPr algn="ctr">
              <a:lnSpc>
                <a:spcPts val="3486"/>
              </a:lnSpc>
            </a:pPr>
            <a:r>
              <a:rPr lang="en-US" sz="2489">
                <a:solidFill>
                  <a:srgbClr val="FFFFFF"/>
                </a:solidFill>
                <a:latin typeface="D-DIN Condensed"/>
              </a:rPr>
              <a:t>canacintramorelos.org.mx</a:t>
            </a:r>
          </a:p>
        </p:txBody>
      </p:sp>
      <p:sp>
        <p:nvSpPr>
          <p:cNvPr id="11" name="TextBox 11"/>
          <p:cNvSpPr txBox="1"/>
          <p:nvPr/>
        </p:nvSpPr>
        <p:spPr>
          <a:xfrm>
            <a:off x="1948419" y="5963070"/>
            <a:ext cx="1490067" cy="332399"/>
          </a:xfrm>
          <a:prstGeom prst="rect">
            <a:avLst/>
          </a:prstGeom>
        </p:spPr>
        <p:txBody>
          <a:bodyPr lIns="0" tIns="0" rIns="0" bIns="0" rtlCol="0" anchor="t">
            <a:spAutoFit/>
          </a:bodyPr>
          <a:lstStyle/>
          <a:p>
            <a:pPr algn="ctr">
              <a:lnSpc>
                <a:spcPts val="2873"/>
              </a:lnSpc>
              <a:spcBef>
                <a:spcPct val="0"/>
              </a:spcBef>
            </a:pPr>
            <a:r>
              <a:rPr lang="en-US" sz="2052">
                <a:solidFill>
                  <a:srgbClr val="FFFFFF"/>
                </a:solidFill>
                <a:latin typeface="D-DIN Condensed"/>
              </a:rPr>
              <a:t>@morcanacintra</a:t>
            </a:r>
          </a:p>
        </p:txBody>
      </p:sp>
      <p:sp>
        <p:nvSpPr>
          <p:cNvPr id="12" name="TextBox 12"/>
          <p:cNvSpPr txBox="1"/>
          <p:nvPr/>
        </p:nvSpPr>
        <p:spPr>
          <a:xfrm>
            <a:off x="1948418" y="5561195"/>
            <a:ext cx="2229842" cy="332399"/>
          </a:xfrm>
          <a:prstGeom prst="rect">
            <a:avLst/>
          </a:prstGeom>
        </p:spPr>
        <p:txBody>
          <a:bodyPr lIns="0" tIns="0" rIns="0" bIns="0" rtlCol="0" anchor="t">
            <a:spAutoFit/>
          </a:bodyPr>
          <a:lstStyle/>
          <a:p>
            <a:pPr algn="ctr">
              <a:lnSpc>
                <a:spcPts val="2873"/>
              </a:lnSpc>
              <a:spcBef>
                <a:spcPct val="0"/>
              </a:spcBef>
            </a:pPr>
            <a:r>
              <a:rPr lang="en-US" sz="2052">
                <a:solidFill>
                  <a:srgbClr val="FFFFFF"/>
                </a:solidFill>
                <a:latin typeface="D-DIN Condensed"/>
              </a:rPr>
              <a:t>canacintramorelosoficial</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
            <a:lum/>
          </a:blip>
          <a:srcRect/>
          <a:stretch>
            <a:fillRect/>
          </a:stretch>
        </a:blipFill>
        <a:effectLst/>
      </p:bgPr>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1255857C-9747-46A8-8D07-87EE596C2409}"/>
              </a:ext>
            </a:extLst>
          </p:cNvPr>
          <p:cNvPicPr>
            <a:picLocks noChangeAspect="1"/>
          </p:cNvPicPr>
          <p:nvPr/>
        </p:nvPicPr>
        <p:blipFill>
          <a:blip r:embed="rId3">
            <a:alphaModFix amt="23000"/>
          </a:blip>
          <a:srcRect t="3808" b="3808"/>
          <a:stretch>
            <a:fillRect/>
          </a:stretch>
        </p:blipFill>
        <p:spPr>
          <a:xfrm>
            <a:off x="8210187" y="3429000"/>
            <a:ext cx="4074164" cy="3617979"/>
          </a:xfrm>
          <a:prstGeom prst="rect">
            <a:avLst/>
          </a:prstGeom>
        </p:spPr>
      </p:pic>
      <p:pic>
        <p:nvPicPr>
          <p:cNvPr id="7" name="Picture 3">
            <a:extLst>
              <a:ext uri="{FF2B5EF4-FFF2-40B4-BE49-F238E27FC236}">
                <a16:creationId xmlns:a16="http://schemas.microsoft.com/office/drawing/2014/main" id="{2EE7771C-3A70-425D-82A2-62DDB6A8540B}"/>
              </a:ext>
            </a:extLst>
          </p:cNvPr>
          <p:cNvPicPr>
            <a:picLocks noChangeAspect="1"/>
          </p:cNvPicPr>
          <p:nvPr/>
        </p:nvPicPr>
        <p:blipFill>
          <a:blip r:embed="rId4"/>
          <a:srcRect/>
          <a:stretch>
            <a:fillRect/>
          </a:stretch>
        </p:blipFill>
        <p:spPr>
          <a:xfrm>
            <a:off x="4568981" y="464476"/>
            <a:ext cx="3054038" cy="639439"/>
          </a:xfrm>
          <a:prstGeom prst="rect">
            <a:avLst/>
          </a:prstGeom>
        </p:spPr>
      </p:pic>
      <p:graphicFrame>
        <p:nvGraphicFramePr>
          <p:cNvPr id="2" name="Tabla 1">
            <a:extLst>
              <a:ext uri="{FF2B5EF4-FFF2-40B4-BE49-F238E27FC236}">
                <a16:creationId xmlns:a16="http://schemas.microsoft.com/office/drawing/2014/main" id="{4DD7E316-4AE4-614F-B246-71C2CD90CC85}"/>
              </a:ext>
            </a:extLst>
          </p:cNvPr>
          <p:cNvGraphicFramePr>
            <a:graphicFrameLocks noGrp="1"/>
          </p:cNvGraphicFramePr>
          <p:nvPr>
            <p:extLst>
              <p:ext uri="{D42A27DB-BD31-4B8C-83A1-F6EECF244321}">
                <p14:modId xmlns:p14="http://schemas.microsoft.com/office/powerpoint/2010/main" val="1485335133"/>
              </p:ext>
            </p:extLst>
          </p:nvPr>
        </p:nvGraphicFramePr>
        <p:xfrm>
          <a:off x="919022" y="1498600"/>
          <a:ext cx="10353957" cy="4833975"/>
        </p:xfrm>
        <a:graphic>
          <a:graphicData uri="http://schemas.openxmlformats.org/drawingml/2006/table">
            <a:tbl>
              <a:tblPr>
                <a:tableStyleId>{5C22544A-7EE6-4342-B048-85BDC9FD1C3A}</a:tableStyleId>
              </a:tblPr>
              <a:tblGrid>
                <a:gridCol w="2794818">
                  <a:extLst>
                    <a:ext uri="{9D8B030D-6E8A-4147-A177-3AD203B41FA5}">
                      <a16:colId xmlns:a16="http://schemas.microsoft.com/office/drawing/2014/main" val="3043728647"/>
                    </a:ext>
                  </a:extLst>
                </a:gridCol>
                <a:gridCol w="2385157">
                  <a:extLst>
                    <a:ext uri="{9D8B030D-6E8A-4147-A177-3AD203B41FA5}">
                      <a16:colId xmlns:a16="http://schemas.microsoft.com/office/drawing/2014/main" val="273298938"/>
                    </a:ext>
                  </a:extLst>
                </a:gridCol>
                <a:gridCol w="5173982">
                  <a:extLst>
                    <a:ext uri="{9D8B030D-6E8A-4147-A177-3AD203B41FA5}">
                      <a16:colId xmlns:a16="http://schemas.microsoft.com/office/drawing/2014/main" val="3605380427"/>
                    </a:ext>
                  </a:extLst>
                </a:gridCol>
              </a:tblGrid>
              <a:tr h="364080">
                <a:tc>
                  <a:txBody>
                    <a:bodyPr/>
                    <a:lstStyle/>
                    <a:p>
                      <a:pPr algn="ctr"/>
                      <a:r>
                        <a:rPr lang="es-MX" sz="1600" b="1" dirty="0">
                          <a:solidFill>
                            <a:schemeClr val="bg1"/>
                          </a:solidFill>
                          <a:effectLst/>
                          <a:latin typeface="Gotham Black" pitchFamily="50" charset="0"/>
                        </a:rPr>
                        <a:t>NOMBRE</a:t>
                      </a:r>
                      <a:endParaRPr lang="es-MX" sz="1600" b="1" dirty="0">
                        <a:solidFill>
                          <a:schemeClr val="bg1"/>
                        </a:solidFill>
                        <a:effectLst/>
                        <a:latin typeface="Gotham Black" pitchFamily="50" charset="0"/>
                        <a:ea typeface="Times New Roman" panose="02020603050405020304" pitchFamily="18" charset="0"/>
                        <a:cs typeface="Times New Roman" panose="02020603050405020304" pitchFamily="18" charset="0"/>
                      </a:endParaRPr>
                    </a:p>
                  </a:txBody>
                  <a:tcPr marL="1225" marR="1225" marT="1225" marB="0" anchor="ctr">
                    <a:solidFill>
                      <a:srgbClr val="002060"/>
                    </a:solidFill>
                  </a:tcPr>
                </a:tc>
                <a:tc>
                  <a:txBody>
                    <a:bodyPr/>
                    <a:lstStyle/>
                    <a:p>
                      <a:pPr algn="ctr"/>
                      <a:r>
                        <a:rPr lang="es-MX" sz="1600" b="1" dirty="0">
                          <a:solidFill>
                            <a:schemeClr val="bg1"/>
                          </a:solidFill>
                          <a:effectLst/>
                          <a:latin typeface="Gotham Black" pitchFamily="50" charset="0"/>
                        </a:rPr>
                        <a:t>CARGO</a:t>
                      </a:r>
                      <a:endParaRPr lang="es-MX" sz="1600" b="1" dirty="0">
                        <a:solidFill>
                          <a:schemeClr val="bg1"/>
                        </a:solidFill>
                        <a:effectLst/>
                        <a:latin typeface="Gotham Black" pitchFamily="50" charset="0"/>
                        <a:ea typeface="Times New Roman" panose="02020603050405020304" pitchFamily="18" charset="0"/>
                        <a:cs typeface="Times New Roman" panose="02020603050405020304" pitchFamily="18" charset="0"/>
                      </a:endParaRPr>
                    </a:p>
                  </a:txBody>
                  <a:tcPr marL="1225" marR="1225" marT="1225" marB="0" anchor="ctr">
                    <a:solidFill>
                      <a:srgbClr val="002060"/>
                    </a:solidFill>
                  </a:tcPr>
                </a:tc>
                <a:tc>
                  <a:txBody>
                    <a:bodyPr/>
                    <a:lstStyle/>
                    <a:p>
                      <a:pPr algn="ctr"/>
                      <a:r>
                        <a:rPr lang="es-MX" sz="1600" b="1" dirty="0">
                          <a:solidFill>
                            <a:schemeClr val="bg1"/>
                          </a:solidFill>
                          <a:effectLst/>
                          <a:latin typeface="Gotham Black" pitchFamily="50" charset="0"/>
                        </a:rPr>
                        <a:t>EMPRESA</a:t>
                      </a:r>
                      <a:endParaRPr lang="es-MX" sz="1600" b="1" dirty="0">
                        <a:solidFill>
                          <a:schemeClr val="bg1"/>
                        </a:solidFill>
                        <a:effectLst/>
                        <a:latin typeface="Gotham Black" pitchFamily="50" charset="0"/>
                        <a:ea typeface="Times New Roman" panose="02020603050405020304" pitchFamily="18" charset="0"/>
                        <a:cs typeface="Times New Roman" panose="02020603050405020304" pitchFamily="18" charset="0"/>
                      </a:endParaRPr>
                    </a:p>
                  </a:txBody>
                  <a:tcPr marL="1225" marR="1225" marT="1225" marB="0" anchor="ctr">
                    <a:solidFill>
                      <a:srgbClr val="002060"/>
                    </a:solidFill>
                  </a:tcPr>
                </a:tc>
                <a:extLst>
                  <a:ext uri="{0D108BD9-81ED-4DB2-BD59-A6C34878D82A}">
                    <a16:rowId xmlns:a16="http://schemas.microsoft.com/office/drawing/2014/main" val="924617310"/>
                  </a:ext>
                </a:extLst>
              </a:tr>
              <a:tr h="905903">
                <a:tc>
                  <a:txBody>
                    <a:bodyPr/>
                    <a:lstStyle/>
                    <a:p>
                      <a:pPr algn="ctr"/>
                      <a:r>
                        <a:rPr lang="es-MX" sz="900" dirty="0">
                          <a:effectLst/>
                          <a:latin typeface="Gotham Black" pitchFamily="50" charset="0"/>
                        </a:rPr>
                        <a:t> IVÁN ALBERTO ELIZONDO CORTINA </a:t>
                      </a:r>
                      <a:endParaRPr lang="es-MX" sz="900" dirty="0">
                        <a:effectLst/>
                        <a:latin typeface="Gotham Black" pitchFamily="50" charset="0"/>
                        <a:ea typeface="Times New Roman" panose="02020603050405020304" pitchFamily="18" charset="0"/>
                        <a:cs typeface="Times New Roman" panose="02020603050405020304" pitchFamily="18" charset="0"/>
                      </a:endParaRPr>
                    </a:p>
                  </a:txBody>
                  <a:tcPr marL="1225" marR="1225" marT="1225" marB="0" anchor="ctr"/>
                </a:tc>
                <a:tc>
                  <a:txBody>
                    <a:bodyPr/>
                    <a:lstStyle/>
                    <a:p>
                      <a:pPr algn="ctr"/>
                      <a:r>
                        <a:rPr lang="es-MX" sz="900">
                          <a:effectLst/>
                          <a:latin typeface="Gotham Black" pitchFamily="50" charset="0"/>
                        </a:rPr>
                        <a:t>PRESIDENTE</a:t>
                      </a:r>
                      <a:endParaRPr lang="es-MX" sz="900">
                        <a:effectLst/>
                        <a:latin typeface="Gotham Black" pitchFamily="50" charset="0"/>
                        <a:ea typeface="Times New Roman" panose="02020603050405020304" pitchFamily="18" charset="0"/>
                        <a:cs typeface="Times New Roman" panose="02020603050405020304" pitchFamily="18" charset="0"/>
                      </a:endParaRPr>
                    </a:p>
                  </a:txBody>
                  <a:tcPr marL="1225" marR="1225" marT="1225" marB="0" anchor="ctr"/>
                </a:tc>
                <a:tc>
                  <a:txBody>
                    <a:bodyPr/>
                    <a:lstStyle/>
                    <a:p>
                      <a:pPr algn="ctr"/>
                      <a:r>
                        <a:rPr lang="es-MX" sz="900" dirty="0">
                          <a:effectLst/>
                          <a:latin typeface="Gotham Black" pitchFamily="50" charset="0"/>
                        </a:rPr>
                        <a:t>EXE CONSULTORES ASOCIADOS SA DE CV</a:t>
                      </a:r>
                      <a:endParaRPr lang="es-MX" sz="900" dirty="0">
                        <a:effectLst/>
                        <a:latin typeface="Gotham Black" pitchFamily="50" charset="0"/>
                        <a:ea typeface="Times New Roman" panose="02020603050405020304" pitchFamily="18" charset="0"/>
                        <a:cs typeface="Times New Roman" panose="02020603050405020304" pitchFamily="18" charset="0"/>
                      </a:endParaRPr>
                    </a:p>
                  </a:txBody>
                  <a:tcPr marL="1225" marR="1225" marT="1225" marB="0" anchor="ctr"/>
                </a:tc>
                <a:extLst>
                  <a:ext uri="{0D108BD9-81ED-4DB2-BD59-A6C34878D82A}">
                    <a16:rowId xmlns:a16="http://schemas.microsoft.com/office/drawing/2014/main" val="3195059309"/>
                  </a:ext>
                </a:extLst>
              </a:tr>
              <a:tr h="726647">
                <a:tc rowSpan="2">
                  <a:txBody>
                    <a:bodyPr/>
                    <a:lstStyle/>
                    <a:p>
                      <a:pPr algn="ctr"/>
                      <a:r>
                        <a:rPr lang="es-MX" sz="900">
                          <a:effectLst/>
                          <a:latin typeface="Gotham Black" pitchFamily="50" charset="0"/>
                        </a:rPr>
                        <a:t>CARLOS TORRES ARROYO </a:t>
                      </a:r>
                      <a:endParaRPr lang="es-MX" sz="900">
                        <a:effectLst/>
                        <a:latin typeface="Gotham Black" pitchFamily="50" charset="0"/>
                        <a:ea typeface="Times New Roman" panose="02020603050405020304" pitchFamily="18" charset="0"/>
                        <a:cs typeface="Times New Roman" panose="02020603050405020304" pitchFamily="18" charset="0"/>
                      </a:endParaRPr>
                    </a:p>
                  </a:txBody>
                  <a:tcPr marL="1225" marR="1225" marT="1225" marB="0" anchor="ctr"/>
                </a:tc>
                <a:tc rowSpan="2">
                  <a:txBody>
                    <a:bodyPr/>
                    <a:lstStyle/>
                    <a:p>
                      <a:pPr algn="ctr"/>
                      <a:r>
                        <a:rPr lang="es-MX" sz="900" dirty="0">
                          <a:effectLst/>
                          <a:latin typeface="Gotham Black" pitchFamily="50" charset="0"/>
                        </a:rPr>
                        <a:t>TESORERO</a:t>
                      </a:r>
                      <a:endParaRPr lang="es-MX" sz="900" dirty="0">
                        <a:effectLst/>
                        <a:latin typeface="Gotham Black" pitchFamily="50" charset="0"/>
                        <a:ea typeface="Times New Roman" panose="02020603050405020304" pitchFamily="18" charset="0"/>
                        <a:cs typeface="Times New Roman" panose="02020603050405020304" pitchFamily="18" charset="0"/>
                      </a:endParaRPr>
                    </a:p>
                  </a:txBody>
                  <a:tcPr marL="1225" marR="1225" marT="1225" marB="0" anchor="ctr"/>
                </a:tc>
                <a:tc>
                  <a:txBody>
                    <a:bodyPr/>
                    <a:lstStyle/>
                    <a:p>
                      <a:pPr algn="ctr"/>
                      <a:r>
                        <a:rPr lang="es-MX" sz="900">
                          <a:effectLst/>
                          <a:latin typeface="Gotham Black" pitchFamily="50" charset="0"/>
                        </a:rPr>
                        <a:t>TORRES ASESORES DE NEGOCIOS S.C.</a:t>
                      </a:r>
                      <a:endParaRPr lang="es-MX" sz="900">
                        <a:effectLst/>
                        <a:latin typeface="Gotham Black" pitchFamily="50" charset="0"/>
                        <a:ea typeface="Times New Roman" panose="02020603050405020304" pitchFamily="18" charset="0"/>
                        <a:cs typeface="Times New Roman" panose="02020603050405020304" pitchFamily="18" charset="0"/>
                      </a:endParaRPr>
                    </a:p>
                  </a:txBody>
                  <a:tcPr marL="1225" marR="1225" marT="1225" marB="0" anchor="ctr"/>
                </a:tc>
                <a:extLst>
                  <a:ext uri="{0D108BD9-81ED-4DB2-BD59-A6C34878D82A}">
                    <a16:rowId xmlns:a16="http://schemas.microsoft.com/office/drawing/2014/main" val="4098710501"/>
                  </a:ext>
                </a:extLst>
              </a:tr>
              <a:tr h="1019379">
                <a:tc vMerge="1">
                  <a:txBody>
                    <a:bodyPr/>
                    <a:lstStyle/>
                    <a:p>
                      <a:endParaRPr lang="es-MX"/>
                    </a:p>
                  </a:txBody>
                  <a:tcPr/>
                </a:tc>
                <a:tc vMerge="1">
                  <a:txBody>
                    <a:bodyPr/>
                    <a:lstStyle/>
                    <a:p>
                      <a:endParaRPr lang="es-MX"/>
                    </a:p>
                  </a:txBody>
                  <a:tcPr/>
                </a:tc>
                <a:tc>
                  <a:txBody>
                    <a:bodyPr/>
                    <a:lstStyle/>
                    <a:p>
                      <a:pPr algn="ctr"/>
                      <a:r>
                        <a:rPr lang="es-MX" sz="900" dirty="0">
                          <a:effectLst/>
                          <a:latin typeface="Gotham Black" pitchFamily="50" charset="0"/>
                        </a:rPr>
                        <a:t>TORRES, ARROYO Y ASOCIADOS S.C.</a:t>
                      </a:r>
                      <a:endParaRPr lang="es-MX" sz="900" dirty="0">
                        <a:effectLst/>
                        <a:latin typeface="Gotham Black" pitchFamily="50" charset="0"/>
                        <a:ea typeface="Times New Roman" panose="02020603050405020304" pitchFamily="18" charset="0"/>
                        <a:cs typeface="Times New Roman" panose="02020603050405020304" pitchFamily="18" charset="0"/>
                      </a:endParaRPr>
                    </a:p>
                  </a:txBody>
                  <a:tcPr marL="1225" marR="1225" marT="1225" marB="0" anchor="ctr"/>
                </a:tc>
                <a:extLst>
                  <a:ext uri="{0D108BD9-81ED-4DB2-BD59-A6C34878D82A}">
                    <a16:rowId xmlns:a16="http://schemas.microsoft.com/office/drawing/2014/main" val="1557703598"/>
                  </a:ext>
                </a:extLst>
              </a:tr>
              <a:tr h="1817966">
                <a:tc>
                  <a:txBody>
                    <a:bodyPr/>
                    <a:lstStyle/>
                    <a:p>
                      <a:pPr algn="ctr"/>
                      <a:r>
                        <a:rPr lang="es-MX" sz="900" dirty="0">
                          <a:effectLst/>
                          <a:latin typeface="Gotham Black" pitchFamily="50" charset="0"/>
                        </a:rPr>
                        <a:t>CHRISTOPHER GUAJARDO RODRIGUEZ </a:t>
                      </a:r>
                      <a:endParaRPr lang="es-MX" sz="900" dirty="0">
                        <a:effectLst/>
                        <a:latin typeface="Gotham Black" pitchFamily="50" charset="0"/>
                        <a:ea typeface="Times New Roman" panose="02020603050405020304" pitchFamily="18" charset="0"/>
                        <a:cs typeface="Times New Roman" panose="02020603050405020304" pitchFamily="18" charset="0"/>
                      </a:endParaRPr>
                    </a:p>
                  </a:txBody>
                  <a:tcPr marL="1225" marR="1225" marT="1225" marB="0" anchor="ctr"/>
                </a:tc>
                <a:tc>
                  <a:txBody>
                    <a:bodyPr/>
                    <a:lstStyle/>
                    <a:p>
                      <a:pPr algn="ctr"/>
                      <a:r>
                        <a:rPr lang="es-MX" sz="900" dirty="0">
                          <a:effectLst/>
                          <a:latin typeface="Gotham Black" pitchFamily="50" charset="0"/>
                        </a:rPr>
                        <a:t>SECRETARIO</a:t>
                      </a:r>
                      <a:endParaRPr lang="es-MX" sz="900" dirty="0">
                        <a:effectLst/>
                        <a:latin typeface="Gotham Black" pitchFamily="50" charset="0"/>
                        <a:ea typeface="Times New Roman" panose="02020603050405020304" pitchFamily="18" charset="0"/>
                        <a:cs typeface="Times New Roman" panose="02020603050405020304" pitchFamily="18" charset="0"/>
                      </a:endParaRPr>
                    </a:p>
                  </a:txBody>
                  <a:tcPr marL="1225" marR="1225" marT="1225" marB="0" anchor="ctr"/>
                </a:tc>
                <a:tc>
                  <a:txBody>
                    <a:bodyPr/>
                    <a:lstStyle/>
                    <a:p>
                      <a:pPr algn="ctr"/>
                      <a:r>
                        <a:rPr lang="en-US" sz="900" dirty="0">
                          <a:effectLst/>
                          <a:latin typeface="Gotham Black" pitchFamily="50" charset="0"/>
                        </a:rPr>
                        <a:t>DREAMSPHERE ENGINEERING S.A. DE C.V.</a:t>
                      </a:r>
                      <a:endParaRPr lang="es-MX" sz="900" dirty="0">
                        <a:effectLst/>
                        <a:latin typeface="Gotham Black" pitchFamily="50" charset="0"/>
                        <a:ea typeface="Times New Roman" panose="02020603050405020304" pitchFamily="18" charset="0"/>
                        <a:cs typeface="Times New Roman" panose="02020603050405020304" pitchFamily="18" charset="0"/>
                      </a:endParaRPr>
                    </a:p>
                  </a:txBody>
                  <a:tcPr marL="1225" marR="1225" marT="1225" marB="0" anchor="ctr"/>
                </a:tc>
                <a:extLst>
                  <a:ext uri="{0D108BD9-81ED-4DB2-BD59-A6C34878D82A}">
                    <a16:rowId xmlns:a16="http://schemas.microsoft.com/office/drawing/2014/main" val="2431526294"/>
                  </a:ext>
                </a:extLst>
              </a:tr>
            </a:tbl>
          </a:graphicData>
        </a:graphic>
      </p:graphicFrame>
    </p:spTree>
    <p:extLst>
      <p:ext uri="{BB962C8B-B14F-4D97-AF65-F5344CB8AC3E}">
        <p14:creationId xmlns:p14="http://schemas.microsoft.com/office/powerpoint/2010/main" val="28989072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2"/>
          <a:srcRect t="7812" b="7812"/>
          <a:stretch>
            <a:fillRect/>
          </a:stretch>
        </a:blipFill>
        <a:effectLst/>
      </p:bgPr>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49A516EC-FBE4-46F2-AFC2-AC26FBC85AF6}"/>
              </a:ext>
            </a:extLst>
          </p:cNvPr>
          <p:cNvSpPr/>
          <p:nvPr/>
        </p:nvSpPr>
        <p:spPr>
          <a:xfrm>
            <a:off x="5892800" y="0"/>
            <a:ext cx="6096000" cy="6858000"/>
          </a:xfrm>
          <a:prstGeom prst="rect">
            <a:avLst/>
          </a:prstGeom>
          <a:solidFill>
            <a:srgbClr val="00206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800"/>
          </a:p>
        </p:txBody>
      </p:sp>
      <p:pic>
        <p:nvPicPr>
          <p:cNvPr id="3" name="Picture 3"/>
          <p:cNvPicPr>
            <a:picLocks noChangeAspect="1"/>
          </p:cNvPicPr>
          <p:nvPr/>
        </p:nvPicPr>
        <p:blipFill>
          <a:blip r:embed="rId3">
            <a:alphaModFix amt="13000"/>
          </a:blip>
          <a:srcRect/>
          <a:stretch>
            <a:fillRect/>
          </a:stretch>
        </p:blipFill>
        <p:spPr>
          <a:xfrm>
            <a:off x="1351387" y="873079"/>
            <a:ext cx="4195593" cy="4237972"/>
          </a:xfrm>
          <a:prstGeom prst="rect">
            <a:avLst/>
          </a:prstGeom>
        </p:spPr>
      </p:pic>
      <p:pic>
        <p:nvPicPr>
          <p:cNvPr id="4" name="Picture 4"/>
          <p:cNvPicPr>
            <a:picLocks noChangeAspect="1"/>
          </p:cNvPicPr>
          <p:nvPr/>
        </p:nvPicPr>
        <p:blipFill>
          <a:blip r:embed="rId4">
            <a:alphaModFix amt="18999"/>
          </a:blip>
          <a:srcRect/>
          <a:stretch>
            <a:fillRect/>
          </a:stretch>
        </p:blipFill>
        <p:spPr>
          <a:xfrm>
            <a:off x="2048900" y="82960"/>
            <a:ext cx="4275417" cy="4227319"/>
          </a:xfrm>
          <a:prstGeom prst="rect">
            <a:avLst/>
          </a:prstGeom>
        </p:spPr>
      </p:pic>
      <p:pic>
        <p:nvPicPr>
          <p:cNvPr id="5" name="Picture 5"/>
          <p:cNvPicPr>
            <a:picLocks noChangeAspect="1"/>
          </p:cNvPicPr>
          <p:nvPr/>
        </p:nvPicPr>
        <p:blipFill>
          <a:blip r:embed="rId5"/>
          <a:srcRect/>
          <a:stretch>
            <a:fillRect/>
          </a:stretch>
        </p:blipFill>
        <p:spPr>
          <a:xfrm>
            <a:off x="6213428" y="5459756"/>
            <a:ext cx="5414345" cy="1133629"/>
          </a:xfrm>
          <a:prstGeom prst="rect">
            <a:avLst/>
          </a:prstGeom>
        </p:spPr>
      </p:pic>
      <p:pic>
        <p:nvPicPr>
          <p:cNvPr id="6" name="Picture 6"/>
          <p:cNvPicPr>
            <a:picLocks noChangeAspect="1"/>
          </p:cNvPicPr>
          <p:nvPr/>
        </p:nvPicPr>
        <p:blipFill>
          <a:blip r:embed="rId6"/>
          <a:srcRect/>
          <a:stretch>
            <a:fillRect/>
          </a:stretch>
        </p:blipFill>
        <p:spPr>
          <a:xfrm>
            <a:off x="399181" y="5556247"/>
            <a:ext cx="1114493" cy="1117121"/>
          </a:xfrm>
          <a:prstGeom prst="rect">
            <a:avLst/>
          </a:prstGeom>
        </p:spPr>
      </p:pic>
      <p:pic>
        <p:nvPicPr>
          <p:cNvPr id="7" name="Picture 7"/>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1582980" y="5624695"/>
            <a:ext cx="300479" cy="300479"/>
          </a:xfrm>
          <a:prstGeom prst="rect">
            <a:avLst/>
          </a:prstGeom>
        </p:spPr>
      </p:pic>
      <p:pic>
        <p:nvPicPr>
          <p:cNvPr id="8" name="Picture 8"/>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1582980" y="6026570"/>
            <a:ext cx="291261" cy="291261"/>
          </a:xfrm>
          <a:prstGeom prst="rect">
            <a:avLst/>
          </a:prstGeom>
        </p:spPr>
      </p:pic>
      <p:sp>
        <p:nvSpPr>
          <p:cNvPr id="9" name="TextBox 9"/>
          <p:cNvSpPr txBox="1"/>
          <p:nvPr/>
        </p:nvSpPr>
        <p:spPr>
          <a:xfrm>
            <a:off x="6566471" y="495534"/>
            <a:ext cx="4708259" cy="4243726"/>
          </a:xfrm>
          <a:prstGeom prst="rect">
            <a:avLst/>
          </a:prstGeom>
        </p:spPr>
        <p:txBody>
          <a:bodyPr lIns="0" tIns="0" rIns="0" bIns="0" rtlCol="0" anchor="t">
            <a:spAutoFit/>
          </a:bodyPr>
          <a:lstStyle/>
          <a:p>
            <a:pPr algn="just">
              <a:lnSpc>
                <a:spcPts val="4165"/>
              </a:lnSpc>
            </a:pPr>
            <a:r>
              <a:rPr lang="en-US" sz="2667" spc="69" dirty="0">
                <a:solidFill>
                  <a:srgbClr val="FFFFFF"/>
                </a:solidFill>
                <a:latin typeface="D-DIN" panose="020B0504030202030204" pitchFamily="34" charset="0"/>
              </a:rPr>
              <a:t>6.- </a:t>
            </a:r>
            <a:r>
              <a:rPr lang="en-US" sz="2667" spc="69" dirty="0" err="1">
                <a:solidFill>
                  <a:srgbClr val="FFFFFF"/>
                </a:solidFill>
                <a:latin typeface="D-DIN" panose="020B0504030202030204" pitchFamily="34" charset="0"/>
              </a:rPr>
              <a:t>Elección</a:t>
            </a:r>
            <a:r>
              <a:rPr lang="en-US" sz="2667" spc="69" dirty="0">
                <a:solidFill>
                  <a:srgbClr val="FFFFFF"/>
                </a:solidFill>
                <a:latin typeface="D-DIN" panose="020B0504030202030204" pitchFamily="34" charset="0"/>
              </a:rPr>
              <a:t> de </a:t>
            </a:r>
            <a:r>
              <a:rPr lang="en-US" sz="2667" spc="69" dirty="0" err="1">
                <a:solidFill>
                  <a:srgbClr val="FFFFFF"/>
                </a:solidFill>
                <a:latin typeface="D-DIN" panose="020B0504030202030204" pitchFamily="34" charset="0"/>
              </a:rPr>
              <a:t>tres</a:t>
            </a:r>
            <a:r>
              <a:rPr lang="en-US" sz="2667" spc="69" dirty="0">
                <a:solidFill>
                  <a:srgbClr val="FFFFFF"/>
                </a:solidFill>
                <a:latin typeface="D-DIN" panose="020B0504030202030204" pitchFamily="34" charset="0"/>
              </a:rPr>
              <a:t> </a:t>
            </a:r>
            <a:r>
              <a:rPr lang="en-US" sz="2667" spc="69" dirty="0" err="1">
                <a:solidFill>
                  <a:srgbClr val="FFFFFF"/>
                </a:solidFill>
                <a:latin typeface="D-DIN" panose="020B0504030202030204" pitchFamily="34" charset="0"/>
              </a:rPr>
              <a:t>Asambleísta</a:t>
            </a:r>
            <a:r>
              <a:rPr lang="en-US" sz="2667" spc="69" dirty="0">
                <a:solidFill>
                  <a:srgbClr val="FFFFFF"/>
                </a:solidFill>
                <a:latin typeface="D-DIN" panose="020B0504030202030204" pitchFamily="34" charset="0"/>
              </a:rPr>
              <a:t> que a </a:t>
            </a:r>
            <a:r>
              <a:rPr lang="en-US" sz="2667" spc="69" dirty="0" err="1">
                <a:solidFill>
                  <a:srgbClr val="FFFFFF"/>
                </a:solidFill>
                <a:latin typeface="D-DIN" panose="020B0504030202030204" pitchFamily="34" charset="0"/>
              </a:rPr>
              <a:t>nombre</a:t>
            </a:r>
            <a:r>
              <a:rPr lang="en-US" sz="2667" spc="69" dirty="0">
                <a:solidFill>
                  <a:srgbClr val="FFFFFF"/>
                </a:solidFill>
                <a:latin typeface="D-DIN" panose="020B0504030202030204" pitchFamily="34" charset="0"/>
              </a:rPr>
              <a:t> de la </a:t>
            </a:r>
            <a:r>
              <a:rPr lang="en-US" sz="2667" spc="69" dirty="0" err="1">
                <a:solidFill>
                  <a:srgbClr val="FFFFFF"/>
                </a:solidFill>
                <a:latin typeface="D-DIN" panose="020B0504030202030204" pitchFamily="34" charset="0"/>
              </a:rPr>
              <a:t>Delegación</a:t>
            </a:r>
            <a:r>
              <a:rPr lang="en-US" sz="2667" spc="69" dirty="0">
                <a:solidFill>
                  <a:srgbClr val="FFFFFF"/>
                </a:solidFill>
                <a:latin typeface="D-DIN" panose="020B0504030202030204" pitchFamily="34" charset="0"/>
              </a:rPr>
              <a:t> </a:t>
            </a:r>
            <a:r>
              <a:rPr lang="en-US" sz="2667" spc="69" dirty="0" err="1">
                <a:solidFill>
                  <a:srgbClr val="FFFFFF"/>
                </a:solidFill>
                <a:latin typeface="D-DIN" panose="020B0504030202030204" pitchFamily="34" charset="0"/>
              </a:rPr>
              <a:t>participarán</a:t>
            </a:r>
            <a:r>
              <a:rPr lang="en-US" sz="2667" spc="69" dirty="0">
                <a:solidFill>
                  <a:srgbClr val="FFFFFF"/>
                </a:solidFill>
                <a:latin typeface="D-DIN" panose="020B0504030202030204" pitchFamily="34" charset="0"/>
              </a:rPr>
              <a:t> </a:t>
            </a:r>
            <a:r>
              <a:rPr lang="en-US" sz="2667" spc="22" dirty="0">
                <a:solidFill>
                  <a:srgbClr val="FFFFFF"/>
                </a:solidFill>
                <a:latin typeface="D-DIN" panose="020B0504030202030204" pitchFamily="34" charset="0"/>
              </a:rPr>
              <a:t>en la LXXX </a:t>
            </a:r>
            <a:r>
              <a:rPr lang="en-US" sz="2667" spc="22" dirty="0" err="1">
                <a:solidFill>
                  <a:srgbClr val="FFFFFF"/>
                </a:solidFill>
                <a:latin typeface="D-DIN" panose="020B0504030202030204" pitchFamily="34" charset="0"/>
              </a:rPr>
              <a:t>Asamblea</a:t>
            </a:r>
            <a:r>
              <a:rPr lang="en-US" sz="2667" spc="22" dirty="0">
                <a:solidFill>
                  <a:srgbClr val="FFFFFF"/>
                </a:solidFill>
                <a:latin typeface="D-DIN" panose="020B0504030202030204" pitchFamily="34" charset="0"/>
              </a:rPr>
              <a:t> General </a:t>
            </a:r>
            <a:r>
              <a:rPr lang="en-US" sz="2667" spc="22" dirty="0" err="1">
                <a:solidFill>
                  <a:srgbClr val="FFFFFF"/>
                </a:solidFill>
                <a:latin typeface="D-DIN" panose="020B0504030202030204" pitchFamily="34" charset="0"/>
              </a:rPr>
              <a:t>Ordinaria</a:t>
            </a:r>
            <a:r>
              <a:rPr lang="en-US" sz="2667" spc="22" dirty="0">
                <a:solidFill>
                  <a:srgbClr val="FFFFFF"/>
                </a:solidFill>
                <a:latin typeface="D-DIN" panose="020B0504030202030204" pitchFamily="34" charset="0"/>
              </a:rPr>
              <a:t> de la </a:t>
            </a:r>
            <a:r>
              <a:rPr lang="en-US" sz="2667" spc="22" dirty="0" err="1">
                <a:solidFill>
                  <a:srgbClr val="FFFFFF"/>
                </a:solidFill>
                <a:latin typeface="D-DIN" panose="020B0504030202030204" pitchFamily="34" charset="0"/>
              </a:rPr>
              <a:t>Cámara</a:t>
            </a:r>
            <a:r>
              <a:rPr lang="en-US" sz="2667" spc="22" dirty="0">
                <a:solidFill>
                  <a:srgbClr val="FFFFFF"/>
                </a:solidFill>
                <a:latin typeface="D-DIN" panose="020B0504030202030204" pitchFamily="34" charset="0"/>
              </a:rPr>
              <a:t> y las </a:t>
            </a:r>
            <a:r>
              <a:rPr lang="en-US" sz="2667" spc="22" dirty="0" err="1">
                <a:solidFill>
                  <a:srgbClr val="FFFFFF"/>
                </a:solidFill>
                <a:latin typeface="D-DIN" panose="020B0504030202030204" pitchFamily="34" charset="0"/>
              </a:rPr>
              <a:t>Extraordinarias</a:t>
            </a:r>
            <a:r>
              <a:rPr lang="en-US" sz="2667" spc="22" dirty="0">
                <a:solidFill>
                  <a:srgbClr val="FFFFFF"/>
                </a:solidFill>
                <a:latin typeface="D-DIN" panose="020B0504030202030204" pitchFamily="34" charset="0"/>
              </a:rPr>
              <a:t> que, en </a:t>
            </a:r>
            <a:r>
              <a:rPr lang="en-US" sz="2667" spc="22" dirty="0" err="1">
                <a:solidFill>
                  <a:srgbClr val="FFFFFF"/>
                </a:solidFill>
                <a:latin typeface="D-DIN" panose="020B0504030202030204" pitchFamily="34" charset="0"/>
              </a:rPr>
              <a:t>su</a:t>
            </a:r>
            <a:r>
              <a:rPr lang="en-US" sz="2667" spc="22" dirty="0">
                <a:solidFill>
                  <a:srgbClr val="FFFFFF"/>
                </a:solidFill>
                <a:latin typeface="D-DIN" panose="020B0504030202030204" pitchFamily="34" charset="0"/>
              </a:rPr>
              <a:t> </a:t>
            </a:r>
            <a:r>
              <a:rPr lang="en-US" sz="2667" spc="22" dirty="0" err="1">
                <a:solidFill>
                  <a:srgbClr val="FFFFFF"/>
                </a:solidFill>
                <a:latin typeface="D-DIN" panose="020B0504030202030204" pitchFamily="34" charset="0"/>
              </a:rPr>
              <a:t>caso</a:t>
            </a:r>
            <a:r>
              <a:rPr lang="en-US" sz="2667" spc="22" dirty="0">
                <a:solidFill>
                  <a:srgbClr val="FFFFFF"/>
                </a:solidFill>
                <a:latin typeface="D-DIN" panose="020B0504030202030204" pitchFamily="34" charset="0"/>
              </a:rPr>
              <a:t> se </a:t>
            </a:r>
            <a:r>
              <a:rPr lang="en-US" sz="2667" spc="22" dirty="0" err="1">
                <a:solidFill>
                  <a:srgbClr val="FFFFFF"/>
                </a:solidFill>
                <a:latin typeface="D-DIN" panose="020B0504030202030204" pitchFamily="34" charset="0"/>
              </a:rPr>
              <a:t>convoquen</a:t>
            </a:r>
            <a:r>
              <a:rPr lang="en-US" sz="2667" spc="22" dirty="0">
                <a:solidFill>
                  <a:srgbClr val="FFFFFF"/>
                </a:solidFill>
                <a:latin typeface="D-DIN" panose="020B0504030202030204" pitchFamily="34" charset="0"/>
              </a:rPr>
              <a:t> y se </a:t>
            </a:r>
            <a:r>
              <a:rPr lang="en-US" sz="2667" spc="22" dirty="0" err="1">
                <a:solidFill>
                  <a:srgbClr val="FFFFFF"/>
                </a:solidFill>
                <a:latin typeface="D-DIN" panose="020B0504030202030204" pitchFamily="34" charset="0"/>
              </a:rPr>
              <a:t>celebren</a:t>
            </a:r>
            <a:r>
              <a:rPr lang="en-US" sz="2667" spc="22" dirty="0">
                <a:solidFill>
                  <a:srgbClr val="FFFFFF"/>
                </a:solidFill>
                <a:latin typeface="D-DIN" panose="020B0504030202030204" pitchFamily="34" charset="0"/>
              </a:rPr>
              <a:t> </a:t>
            </a:r>
            <a:r>
              <a:rPr lang="en-US" sz="2667" spc="22" dirty="0" err="1">
                <a:solidFill>
                  <a:srgbClr val="FFFFFF"/>
                </a:solidFill>
                <a:latin typeface="D-DIN" panose="020B0504030202030204" pitchFamily="34" charset="0"/>
              </a:rPr>
              <a:t>durante</a:t>
            </a:r>
            <a:r>
              <a:rPr lang="en-US" sz="2667" spc="22" dirty="0">
                <a:solidFill>
                  <a:srgbClr val="FFFFFF"/>
                </a:solidFill>
                <a:latin typeface="D-DIN" panose="020B0504030202030204" pitchFamily="34" charset="0"/>
              </a:rPr>
              <a:t> el </a:t>
            </a:r>
            <a:r>
              <a:rPr lang="en-US" sz="2667" spc="22" dirty="0" err="1">
                <a:solidFill>
                  <a:srgbClr val="FFFFFF"/>
                </a:solidFill>
                <a:latin typeface="D-DIN" panose="020B0504030202030204" pitchFamily="34" charset="0"/>
              </a:rPr>
              <a:t>periodo</a:t>
            </a:r>
            <a:r>
              <a:rPr lang="en-US" sz="2667" spc="22" dirty="0">
                <a:solidFill>
                  <a:srgbClr val="FFFFFF"/>
                </a:solidFill>
                <a:latin typeface="D-DIN" panose="020B0504030202030204" pitchFamily="34" charset="0"/>
              </a:rPr>
              <a:t> 2021-2022.</a:t>
            </a:r>
          </a:p>
        </p:txBody>
      </p:sp>
      <p:sp>
        <p:nvSpPr>
          <p:cNvPr id="10" name="TextBox 10"/>
          <p:cNvSpPr txBox="1"/>
          <p:nvPr/>
        </p:nvSpPr>
        <p:spPr>
          <a:xfrm>
            <a:off x="1582980" y="6224123"/>
            <a:ext cx="2795255" cy="850361"/>
          </a:xfrm>
          <a:prstGeom prst="rect">
            <a:avLst/>
          </a:prstGeom>
        </p:spPr>
        <p:txBody>
          <a:bodyPr lIns="0" tIns="0" rIns="0" bIns="0" rtlCol="0" anchor="t">
            <a:spAutoFit/>
          </a:bodyPr>
          <a:lstStyle/>
          <a:p>
            <a:pPr algn="ctr">
              <a:lnSpc>
                <a:spcPts val="3486"/>
              </a:lnSpc>
            </a:pPr>
            <a:r>
              <a:rPr lang="en-US" sz="2489">
                <a:solidFill>
                  <a:srgbClr val="FFFFFF"/>
                </a:solidFill>
                <a:latin typeface="D-DIN Condensed"/>
              </a:rPr>
              <a:t>canacintramorelos.org.mx</a:t>
            </a:r>
          </a:p>
        </p:txBody>
      </p:sp>
      <p:sp>
        <p:nvSpPr>
          <p:cNvPr id="11" name="TextBox 11"/>
          <p:cNvSpPr txBox="1"/>
          <p:nvPr/>
        </p:nvSpPr>
        <p:spPr>
          <a:xfrm>
            <a:off x="1948419" y="5963070"/>
            <a:ext cx="1490067" cy="332399"/>
          </a:xfrm>
          <a:prstGeom prst="rect">
            <a:avLst/>
          </a:prstGeom>
        </p:spPr>
        <p:txBody>
          <a:bodyPr lIns="0" tIns="0" rIns="0" bIns="0" rtlCol="0" anchor="t">
            <a:spAutoFit/>
          </a:bodyPr>
          <a:lstStyle/>
          <a:p>
            <a:pPr algn="ctr">
              <a:lnSpc>
                <a:spcPts val="2873"/>
              </a:lnSpc>
              <a:spcBef>
                <a:spcPct val="0"/>
              </a:spcBef>
            </a:pPr>
            <a:r>
              <a:rPr lang="en-US" sz="2052">
                <a:solidFill>
                  <a:srgbClr val="FFFFFF"/>
                </a:solidFill>
                <a:latin typeface="D-DIN Condensed"/>
              </a:rPr>
              <a:t>@morcanacintra</a:t>
            </a:r>
          </a:p>
        </p:txBody>
      </p:sp>
      <p:sp>
        <p:nvSpPr>
          <p:cNvPr id="12" name="TextBox 12"/>
          <p:cNvSpPr txBox="1"/>
          <p:nvPr/>
        </p:nvSpPr>
        <p:spPr>
          <a:xfrm>
            <a:off x="1948418" y="5561195"/>
            <a:ext cx="2229842" cy="332399"/>
          </a:xfrm>
          <a:prstGeom prst="rect">
            <a:avLst/>
          </a:prstGeom>
        </p:spPr>
        <p:txBody>
          <a:bodyPr lIns="0" tIns="0" rIns="0" bIns="0" rtlCol="0" anchor="t">
            <a:spAutoFit/>
          </a:bodyPr>
          <a:lstStyle/>
          <a:p>
            <a:pPr algn="ctr">
              <a:lnSpc>
                <a:spcPts val="2873"/>
              </a:lnSpc>
              <a:spcBef>
                <a:spcPct val="0"/>
              </a:spcBef>
            </a:pPr>
            <a:r>
              <a:rPr lang="en-US" sz="2052">
                <a:solidFill>
                  <a:srgbClr val="FFFFFF"/>
                </a:solidFill>
                <a:latin typeface="D-DIN Condensed"/>
              </a:rPr>
              <a:t>canacintramorelosoficial</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
            <a:lum/>
          </a:blip>
          <a:srcRect/>
          <a:stretch>
            <a:fillRect t="-3000" b="-3000"/>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23000"/>
          </a:blip>
          <a:srcRect t="3808" b="3808"/>
          <a:stretch>
            <a:fillRect/>
          </a:stretch>
        </p:blipFill>
        <p:spPr>
          <a:xfrm>
            <a:off x="8210187" y="3429000"/>
            <a:ext cx="4074164" cy="3617979"/>
          </a:xfrm>
          <a:prstGeom prst="rect">
            <a:avLst/>
          </a:prstGeom>
        </p:spPr>
      </p:pic>
      <p:pic>
        <p:nvPicPr>
          <p:cNvPr id="3" name="Picture 3"/>
          <p:cNvPicPr>
            <a:picLocks noChangeAspect="1"/>
          </p:cNvPicPr>
          <p:nvPr/>
        </p:nvPicPr>
        <p:blipFill>
          <a:blip r:embed="rId4"/>
          <a:srcRect/>
          <a:stretch>
            <a:fillRect/>
          </a:stretch>
        </p:blipFill>
        <p:spPr>
          <a:xfrm>
            <a:off x="685800" y="5979481"/>
            <a:ext cx="3054038" cy="639439"/>
          </a:xfrm>
          <a:prstGeom prst="rect">
            <a:avLst/>
          </a:prstGeom>
        </p:spPr>
      </p:pic>
      <p:sp>
        <p:nvSpPr>
          <p:cNvPr id="4" name="TextBox 4"/>
          <p:cNvSpPr txBox="1"/>
          <p:nvPr/>
        </p:nvSpPr>
        <p:spPr>
          <a:xfrm>
            <a:off x="2197481" y="387224"/>
            <a:ext cx="7797039" cy="465320"/>
          </a:xfrm>
          <a:prstGeom prst="rect">
            <a:avLst/>
          </a:prstGeom>
        </p:spPr>
        <p:txBody>
          <a:bodyPr lIns="0" tIns="0" rIns="0" bIns="0" rtlCol="0" anchor="t">
            <a:spAutoFit/>
          </a:bodyPr>
          <a:lstStyle/>
          <a:p>
            <a:pPr algn="ctr">
              <a:lnSpc>
                <a:spcPts val="4125"/>
              </a:lnSpc>
              <a:spcBef>
                <a:spcPct val="0"/>
              </a:spcBef>
            </a:pPr>
            <a:r>
              <a:rPr lang="en-US" sz="2946">
                <a:solidFill>
                  <a:srgbClr val="AD0109"/>
                </a:solidFill>
                <a:latin typeface="Gotham Black"/>
              </a:rPr>
              <a:t>ELECCIÓN DE TRES (3) ASAMBLEÍSTAS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2"/>
          <a:srcRect t="7812" b="7812"/>
          <a:stretch>
            <a:fillRect/>
          </a:stretch>
        </a:blipFill>
        <a:effectLst/>
      </p:bgPr>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B5E87DDD-85FB-4104-BA9D-B10ED6556CC1}"/>
              </a:ext>
            </a:extLst>
          </p:cNvPr>
          <p:cNvSpPr/>
          <p:nvPr/>
        </p:nvSpPr>
        <p:spPr>
          <a:xfrm>
            <a:off x="5892800" y="0"/>
            <a:ext cx="6096000" cy="6858000"/>
          </a:xfrm>
          <a:prstGeom prst="rect">
            <a:avLst/>
          </a:prstGeom>
          <a:solidFill>
            <a:srgbClr val="00206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800"/>
          </a:p>
        </p:txBody>
      </p:sp>
      <p:pic>
        <p:nvPicPr>
          <p:cNvPr id="3" name="Picture 3"/>
          <p:cNvPicPr>
            <a:picLocks noChangeAspect="1"/>
          </p:cNvPicPr>
          <p:nvPr/>
        </p:nvPicPr>
        <p:blipFill>
          <a:blip r:embed="rId3">
            <a:alphaModFix amt="13000"/>
          </a:blip>
          <a:srcRect/>
          <a:stretch>
            <a:fillRect/>
          </a:stretch>
        </p:blipFill>
        <p:spPr>
          <a:xfrm>
            <a:off x="1351387" y="873079"/>
            <a:ext cx="4195593" cy="4237972"/>
          </a:xfrm>
          <a:prstGeom prst="rect">
            <a:avLst/>
          </a:prstGeom>
        </p:spPr>
      </p:pic>
      <p:pic>
        <p:nvPicPr>
          <p:cNvPr id="4" name="Picture 4"/>
          <p:cNvPicPr>
            <a:picLocks noChangeAspect="1"/>
          </p:cNvPicPr>
          <p:nvPr/>
        </p:nvPicPr>
        <p:blipFill>
          <a:blip r:embed="rId4">
            <a:alphaModFix amt="18999"/>
          </a:blip>
          <a:srcRect/>
          <a:stretch>
            <a:fillRect/>
          </a:stretch>
        </p:blipFill>
        <p:spPr>
          <a:xfrm>
            <a:off x="2048900" y="82960"/>
            <a:ext cx="4275417" cy="4227319"/>
          </a:xfrm>
          <a:prstGeom prst="rect">
            <a:avLst/>
          </a:prstGeom>
        </p:spPr>
      </p:pic>
      <p:pic>
        <p:nvPicPr>
          <p:cNvPr id="5" name="Picture 5"/>
          <p:cNvPicPr>
            <a:picLocks noChangeAspect="1"/>
          </p:cNvPicPr>
          <p:nvPr/>
        </p:nvPicPr>
        <p:blipFill>
          <a:blip r:embed="rId5"/>
          <a:srcRect/>
          <a:stretch>
            <a:fillRect/>
          </a:stretch>
        </p:blipFill>
        <p:spPr>
          <a:xfrm>
            <a:off x="6213428" y="5459756"/>
            <a:ext cx="5414345" cy="1133629"/>
          </a:xfrm>
          <a:prstGeom prst="rect">
            <a:avLst/>
          </a:prstGeom>
        </p:spPr>
      </p:pic>
      <p:pic>
        <p:nvPicPr>
          <p:cNvPr id="6" name="Picture 6"/>
          <p:cNvPicPr>
            <a:picLocks noChangeAspect="1"/>
          </p:cNvPicPr>
          <p:nvPr/>
        </p:nvPicPr>
        <p:blipFill>
          <a:blip r:embed="rId6"/>
          <a:srcRect/>
          <a:stretch>
            <a:fillRect/>
          </a:stretch>
        </p:blipFill>
        <p:spPr>
          <a:xfrm>
            <a:off x="399181" y="5556247"/>
            <a:ext cx="1114493" cy="1117121"/>
          </a:xfrm>
          <a:prstGeom prst="rect">
            <a:avLst/>
          </a:prstGeom>
        </p:spPr>
      </p:pic>
      <p:pic>
        <p:nvPicPr>
          <p:cNvPr id="7" name="Picture 7"/>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1582980" y="5624695"/>
            <a:ext cx="300479" cy="300479"/>
          </a:xfrm>
          <a:prstGeom prst="rect">
            <a:avLst/>
          </a:prstGeom>
        </p:spPr>
      </p:pic>
      <p:pic>
        <p:nvPicPr>
          <p:cNvPr id="8" name="Picture 8"/>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1582980" y="6026570"/>
            <a:ext cx="291261" cy="291261"/>
          </a:xfrm>
          <a:prstGeom prst="rect">
            <a:avLst/>
          </a:prstGeom>
        </p:spPr>
      </p:pic>
      <p:sp>
        <p:nvSpPr>
          <p:cNvPr id="9" name="TextBox 9"/>
          <p:cNvSpPr txBox="1"/>
          <p:nvPr/>
        </p:nvSpPr>
        <p:spPr>
          <a:xfrm>
            <a:off x="6566471" y="749533"/>
            <a:ext cx="4708259" cy="4257704"/>
          </a:xfrm>
          <a:prstGeom prst="rect">
            <a:avLst/>
          </a:prstGeom>
        </p:spPr>
        <p:txBody>
          <a:bodyPr lIns="0" tIns="0" rIns="0" bIns="0" rtlCol="0" anchor="t">
            <a:spAutoFit/>
          </a:bodyPr>
          <a:lstStyle/>
          <a:p>
            <a:pPr algn="just">
              <a:lnSpc>
                <a:spcPts val="4165"/>
              </a:lnSpc>
            </a:pPr>
            <a:r>
              <a:rPr lang="en-US" sz="3200" spc="69" dirty="0">
                <a:solidFill>
                  <a:srgbClr val="FFFFFF"/>
                </a:solidFill>
                <a:latin typeface="D-DIN" panose="020B0504030202030204" pitchFamily="34" charset="0"/>
              </a:rPr>
              <a:t>7.- </a:t>
            </a:r>
            <a:r>
              <a:rPr lang="en-US" sz="3200" spc="69" dirty="0" err="1">
                <a:solidFill>
                  <a:srgbClr val="FFFFFF"/>
                </a:solidFill>
                <a:latin typeface="D-DIN" panose="020B0504030202030204" pitchFamily="34" charset="0"/>
              </a:rPr>
              <a:t>Designación</a:t>
            </a:r>
            <a:r>
              <a:rPr lang="en-US" sz="3200" spc="69" dirty="0">
                <a:solidFill>
                  <a:srgbClr val="FFFFFF"/>
                </a:solidFill>
                <a:latin typeface="D-DIN" panose="020B0504030202030204" pitchFamily="34" charset="0"/>
              </a:rPr>
              <a:t> por </a:t>
            </a:r>
            <a:r>
              <a:rPr lang="en-US" sz="3200" spc="69" dirty="0" err="1">
                <a:solidFill>
                  <a:srgbClr val="FFFFFF"/>
                </a:solidFill>
                <a:latin typeface="D-DIN" panose="020B0504030202030204" pitchFamily="34" charset="0"/>
              </a:rPr>
              <a:t>parte</a:t>
            </a:r>
            <a:r>
              <a:rPr lang="en-US" sz="3200" spc="69" dirty="0">
                <a:solidFill>
                  <a:srgbClr val="FFFFFF"/>
                </a:solidFill>
                <a:latin typeface="D-DIN" panose="020B0504030202030204" pitchFamily="34" charset="0"/>
              </a:rPr>
              <a:t> del Presidente </a:t>
            </a:r>
            <a:r>
              <a:rPr lang="en-US" sz="3200" spc="69" dirty="0" err="1">
                <a:solidFill>
                  <a:srgbClr val="FFFFFF"/>
                </a:solidFill>
                <a:latin typeface="D-DIN" panose="020B0504030202030204" pitchFamily="34" charset="0"/>
              </a:rPr>
              <a:t>electo</a:t>
            </a:r>
            <a:r>
              <a:rPr lang="en-US" sz="3200" spc="69" dirty="0">
                <a:solidFill>
                  <a:srgbClr val="FFFFFF"/>
                </a:solidFill>
                <a:latin typeface="D-DIN" panose="020B0504030202030204" pitchFamily="34" charset="0"/>
              </a:rPr>
              <a:t> de la </a:t>
            </a:r>
            <a:r>
              <a:rPr lang="en-US" sz="3200" spc="69" dirty="0" err="1">
                <a:solidFill>
                  <a:srgbClr val="FFFFFF"/>
                </a:solidFill>
                <a:latin typeface="D-DIN" panose="020B0504030202030204" pitchFamily="34" charset="0"/>
              </a:rPr>
              <a:t>Delegación</a:t>
            </a:r>
            <a:r>
              <a:rPr lang="en-US" sz="3200" spc="69" dirty="0">
                <a:solidFill>
                  <a:srgbClr val="FFFFFF"/>
                </a:solidFill>
                <a:latin typeface="D-DIN" panose="020B0504030202030204" pitchFamily="34" charset="0"/>
              </a:rPr>
              <a:t>, d</a:t>
            </a:r>
            <a:r>
              <a:rPr lang="en-US" sz="3200" spc="22" dirty="0">
                <a:solidFill>
                  <a:srgbClr val="FFFFFF"/>
                </a:solidFill>
                <a:latin typeface="D-DIN" panose="020B0504030202030204" pitchFamily="34" charset="0"/>
              </a:rPr>
              <a:t>e los </a:t>
            </a:r>
            <a:r>
              <a:rPr lang="en-US" sz="3200" spc="22" dirty="0" err="1">
                <a:solidFill>
                  <a:srgbClr val="FFFFFF"/>
                </a:solidFill>
                <a:latin typeface="D-DIN" panose="020B0504030202030204" pitchFamily="34" charset="0"/>
              </a:rPr>
              <a:t>demás</a:t>
            </a:r>
            <a:r>
              <a:rPr lang="en-US" sz="3200" spc="22" dirty="0">
                <a:solidFill>
                  <a:srgbClr val="FFFFFF"/>
                </a:solidFill>
                <a:latin typeface="D-DIN" panose="020B0504030202030204" pitchFamily="34" charset="0"/>
              </a:rPr>
              <a:t> </a:t>
            </a:r>
            <a:r>
              <a:rPr lang="en-US" sz="3200" spc="22" dirty="0" err="1">
                <a:solidFill>
                  <a:srgbClr val="FFFFFF"/>
                </a:solidFill>
                <a:latin typeface="D-DIN" panose="020B0504030202030204" pitchFamily="34" charset="0"/>
              </a:rPr>
              <a:t>integrantes</a:t>
            </a:r>
            <a:r>
              <a:rPr lang="en-US" sz="3200" spc="22" dirty="0">
                <a:solidFill>
                  <a:srgbClr val="FFFFFF"/>
                </a:solidFill>
                <a:latin typeface="D-DIN" panose="020B0504030202030204" pitchFamily="34" charset="0"/>
              </a:rPr>
              <a:t> de la Mesa </a:t>
            </a:r>
            <a:r>
              <a:rPr lang="en-US" sz="3200" spc="22" dirty="0" err="1">
                <a:solidFill>
                  <a:srgbClr val="FFFFFF"/>
                </a:solidFill>
                <a:latin typeface="D-DIN" panose="020B0504030202030204" pitchFamily="34" charset="0"/>
              </a:rPr>
              <a:t>Directiva</a:t>
            </a:r>
            <a:r>
              <a:rPr lang="en-US" sz="3200" spc="22" dirty="0">
                <a:solidFill>
                  <a:srgbClr val="FFFFFF"/>
                </a:solidFill>
                <a:latin typeface="D-DIN" panose="020B0504030202030204" pitchFamily="34" charset="0"/>
              </a:rPr>
              <a:t>, </a:t>
            </a:r>
            <a:r>
              <a:rPr lang="en-US" sz="3200" spc="22" dirty="0" err="1">
                <a:solidFill>
                  <a:srgbClr val="FFFFFF"/>
                </a:solidFill>
                <a:latin typeface="D-DIN" panose="020B0504030202030204" pitchFamily="34" charset="0"/>
              </a:rPr>
              <a:t>compuesta</a:t>
            </a:r>
            <a:r>
              <a:rPr lang="en-US" sz="3200" spc="22" dirty="0">
                <a:solidFill>
                  <a:srgbClr val="FFFFFF"/>
                </a:solidFill>
                <a:latin typeface="D-DIN" panose="020B0504030202030204" pitchFamily="34" charset="0"/>
              </a:rPr>
              <a:t> por un </a:t>
            </a:r>
            <a:r>
              <a:rPr lang="en-US" sz="3200" spc="22" dirty="0" err="1">
                <a:solidFill>
                  <a:srgbClr val="FFFFFF"/>
                </a:solidFill>
                <a:latin typeface="D-DIN" panose="020B0504030202030204" pitchFamily="34" charset="0"/>
              </a:rPr>
              <a:t>máximo</a:t>
            </a:r>
            <a:r>
              <a:rPr lang="en-US" sz="3200" spc="22" dirty="0">
                <a:solidFill>
                  <a:srgbClr val="FFFFFF"/>
                </a:solidFill>
                <a:latin typeface="D-DIN" panose="020B0504030202030204" pitchFamily="34" charset="0"/>
              </a:rPr>
              <a:t> de 6 </a:t>
            </a:r>
            <a:r>
              <a:rPr lang="en-US" sz="3200" spc="22" dirty="0" err="1">
                <a:solidFill>
                  <a:srgbClr val="FFFFFF"/>
                </a:solidFill>
                <a:latin typeface="D-DIN" panose="020B0504030202030204" pitchFamily="34" charset="0"/>
              </a:rPr>
              <a:t>Vicepresidentes</a:t>
            </a:r>
            <a:r>
              <a:rPr lang="en-US" sz="3200" spc="22" dirty="0">
                <a:solidFill>
                  <a:srgbClr val="FFFFFF"/>
                </a:solidFill>
                <a:latin typeface="D-DIN" panose="020B0504030202030204" pitchFamily="34" charset="0"/>
              </a:rPr>
              <a:t> y </a:t>
            </a:r>
            <a:r>
              <a:rPr lang="en-US" sz="3200" spc="22" dirty="0" err="1">
                <a:solidFill>
                  <a:srgbClr val="FFFFFF"/>
                </a:solidFill>
                <a:latin typeface="D-DIN" panose="020B0504030202030204" pitchFamily="34" charset="0"/>
              </a:rPr>
              <a:t>Vocales</a:t>
            </a:r>
            <a:r>
              <a:rPr lang="en-US" sz="3200" spc="22" dirty="0">
                <a:solidFill>
                  <a:srgbClr val="FFFFFF"/>
                </a:solidFill>
                <a:latin typeface="D-DIN" panose="020B0504030202030204" pitchFamily="34" charset="0"/>
              </a:rPr>
              <a:t>, para el </a:t>
            </a:r>
            <a:r>
              <a:rPr lang="en-US" sz="3200" spc="22" dirty="0" err="1">
                <a:solidFill>
                  <a:srgbClr val="FFFFFF"/>
                </a:solidFill>
                <a:latin typeface="D-DIN" panose="020B0504030202030204" pitchFamily="34" charset="0"/>
              </a:rPr>
              <a:t>periodo</a:t>
            </a:r>
            <a:r>
              <a:rPr lang="en-US" sz="3200" spc="22" dirty="0">
                <a:solidFill>
                  <a:srgbClr val="FFFFFF"/>
                </a:solidFill>
                <a:latin typeface="D-DIN" panose="020B0504030202030204" pitchFamily="34" charset="0"/>
              </a:rPr>
              <a:t> 2021-2022.</a:t>
            </a:r>
          </a:p>
        </p:txBody>
      </p:sp>
      <p:sp>
        <p:nvSpPr>
          <p:cNvPr id="10" name="TextBox 10"/>
          <p:cNvSpPr txBox="1"/>
          <p:nvPr/>
        </p:nvSpPr>
        <p:spPr>
          <a:xfrm>
            <a:off x="1582980" y="6224123"/>
            <a:ext cx="2795255" cy="850361"/>
          </a:xfrm>
          <a:prstGeom prst="rect">
            <a:avLst/>
          </a:prstGeom>
        </p:spPr>
        <p:txBody>
          <a:bodyPr lIns="0" tIns="0" rIns="0" bIns="0" rtlCol="0" anchor="t">
            <a:spAutoFit/>
          </a:bodyPr>
          <a:lstStyle/>
          <a:p>
            <a:pPr algn="ctr">
              <a:lnSpc>
                <a:spcPts val="3486"/>
              </a:lnSpc>
            </a:pPr>
            <a:r>
              <a:rPr lang="en-US" sz="2489">
                <a:solidFill>
                  <a:srgbClr val="FFFFFF"/>
                </a:solidFill>
                <a:latin typeface="D-DIN Condensed"/>
              </a:rPr>
              <a:t>canacintramorelos.org.mx</a:t>
            </a:r>
          </a:p>
        </p:txBody>
      </p:sp>
      <p:sp>
        <p:nvSpPr>
          <p:cNvPr id="11" name="TextBox 11"/>
          <p:cNvSpPr txBox="1"/>
          <p:nvPr/>
        </p:nvSpPr>
        <p:spPr>
          <a:xfrm>
            <a:off x="1948419" y="5963070"/>
            <a:ext cx="1490067" cy="332399"/>
          </a:xfrm>
          <a:prstGeom prst="rect">
            <a:avLst/>
          </a:prstGeom>
        </p:spPr>
        <p:txBody>
          <a:bodyPr lIns="0" tIns="0" rIns="0" bIns="0" rtlCol="0" anchor="t">
            <a:spAutoFit/>
          </a:bodyPr>
          <a:lstStyle/>
          <a:p>
            <a:pPr algn="ctr">
              <a:lnSpc>
                <a:spcPts val="2873"/>
              </a:lnSpc>
              <a:spcBef>
                <a:spcPct val="0"/>
              </a:spcBef>
            </a:pPr>
            <a:r>
              <a:rPr lang="en-US" sz="2052">
                <a:solidFill>
                  <a:srgbClr val="FFFFFF"/>
                </a:solidFill>
                <a:latin typeface="D-DIN Condensed"/>
              </a:rPr>
              <a:t>@morcanacintra</a:t>
            </a:r>
          </a:p>
        </p:txBody>
      </p:sp>
      <p:sp>
        <p:nvSpPr>
          <p:cNvPr id="12" name="TextBox 12"/>
          <p:cNvSpPr txBox="1"/>
          <p:nvPr/>
        </p:nvSpPr>
        <p:spPr>
          <a:xfrm>
            <a:off x="1948418" y="5561195"/>
            <a:ext cx="2229842" cy="332399"/>
          </a:xfrm>
          <a:prstGeom prst="rect">
            <a:avLst/>
          </a:prstGeom>
        </p:spPr>
        <p:txBody>
          <a:bodyPr lIns="0" tIns="0" rIns="0" bIns="0" rtlCol="0" anchor="t">
            <a:spAutoFit/>
          </a:bodyPr>
          <a:lstStyle/>
          <a:p>
            <a:pPr algn="ctr">
              <a:lnSpc>
                <a:spcPts val="2873"/>
              </a:lnSpc>
              <a:spcBef>
                <a:spcPct val="0"/>
              </a:spcBef>
            </a:pPr>
            <a:r>
              <a:rPr lang="en-US" sz="2052">
                <a:solidFill>
                  <a:srgbClr val="FFFFFF"/>
                </a:solidFill>
                <a:latin typeface="D-DIN Condensed"/>
              </a:rPr>
              <a:t>canacintramorelosoficial</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
            <a:lum/>
          </a:blip>
          <a:srcRect/>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23000"/>
          </a:blip>
          <a:srcRect t="3808" b="3808"/>
          <a:stretch>
            <a:fillRect/>
          </a:stretch>
        </p:blipFill>
        <p:spPr>
          <a:xfrm>
            <a:off x="8210187" y="3429000"/>
            <a:ext cx="4074164" cy="3617979"/>
          </a:xfrm>
          <a:prstGeom prst="rect">
            <a:avLst/>
          </a:prstGeom>
        </p:spPr>
      </p:pic>
      <p:pic>
        <p:nvPicPr>
          <p:cNvPr id="3" name="Picture 3"/>
          <p:cNvPicPr>
            <a:picLocks noChangeAspect="1"/>
          </p:cNvPicPr>
          <p:nvPr/>
        </p:nvPicPr>
        <p:blipFill>
          <a:blip r:embed="rId4"/>
          <a:srcRect/>
          <a:stretch>
            <a:fillRect/>
          </a:stretch>
        </p:blipFill>
        <p:spPr>
          <a:xfrm>
            <a:off x="685800" y="5979481"/>
            <a:ext cx="3054038" cy="639439"/>
          </a:xfrm>
          <a:prstGeom prst="rect">
            <a:avLst/>
          </a:prstGeom>
        </p:spPr>
      </p:pic>
      <p:sp>
        <p:nvSpPr>
          <p:cNvPr id="4" name="TextBox 4"/>
          <p:cNvSpPr txBox="1"/>
          <p:nvPr/>
        </p:nvSpPr>
        <p:spPr>
          <a:xfrm>
            <a:off x="2362581" y="387224"/>
            <a:ext cx="7797039" cy="465320"/>
          </a:xfrm>
          <a:prstGeom prst="rect">
            <a:avLst/>
          </a:prstGeom>
        </p:spPr>
        <p:txBody>
          <a:bodyPr lIns="0" tIns="0" rIns="0" bIns="0" rtlCol="0" anchor="t">
            <a:spAutoFit/>
          </a:bodyPr>
          <a:lstStyle/>
          <a:p>
            <a:pPr algn="ctr">
              <a:lnSpc>
                <a:spcPts val="4125"/>
              </a:lnSpc>
              <a:spcBef>
                <a:spcPct val="0"/>
              </a:spcBef>
            </a:pPr>
            <a:r>
              <a:rPr lang="en-US" sz="2946">
                <a:solidFill>
                  <a:srgbClr val="AD0109"/>
                </a:solidFill>
                <a:latin typeface="Gotham Black"/>
              </a:rPr>
              <a:t>INTEGRANTES DE LA MESA DIRECTIVA </a:t>
            </a:r>
          </a:p>
        </p:txBody>
      </p:sp>
      <p:sp>
        <p:nvSpPr>
          <p:cNvPr id="5" name="CuadroTexto 4">
            <a:extLst>
              <a:ext uri="{FF2B5EF4-FFF2-40B4-BE49-F238E27FC236}">
                <a16:creationId xmlns:a16="http://schemas.microsoft.com/office/drawing/2014/main" id="{D13376DC-D33E-9740-91AA-AFA3D114817E}"/>
              </a:ext>
            </a:extLst>
          </p:cNvPr>
          <p:cNvSpPr txBox="1"/>
          <p:nvPr/>
        </p:nvSpPr>
        <p:spPr>
          <a:xfrm>
            <a:off x="1066800" y="1447800"/>
            <a:ext cx="10261600" cy="502766"/>
          </a:xfrm>
          <a:prstGeom prst="rect">
            <a:avLst/>
          </a:prstGeom>
          <a:noFill/>
        </p:spPr>
        <p:txBody>
          <a:bodyPr wrap="square" rtlCol="0">
            <a:spAutoFit/>
          </a:bodyPr>
          <a:lstStyle/>
          <a:p>
            <a:r>
              <a:rPr lang="es-MX" sz="2667" dirty="0"/>
              <a:t>SERAN PRESENTADOS EN LA SIGUIENTE MESA DIRECTIVA</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2"/>
          <a:srcRect t="7812" b="7812"/>
          <a:stretch>
            <a:fillRect/>
          </a:stretch>
        </a:blipFill>
        <a:effectLst/>
      </p:bgPr>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89D2E876-6080-49AF-82C8-BEC5822B7E81}"/>
              </a:ext>
            </a:extLst>
          </p:cNvPr>
          <p:cNvSpPr/>
          <p:nvPr/>
        </p:nvSpPr>
        <p:spPr>
          <a:xfrm>
            <a:off x="5892800" y="0"/>
            <a:ext cx="6096000" cy="6858000"/>
          </a:xfrm>
          <a:prstGeom prst="rect">
            <a:avLst/>
          </a:prstGeom>
          <a:solidFill>
            <a:srgbClr val="00206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800"/>
          </a:p>
        </p:txBody>
      </p:sp>
      <p:pic>
        <p:nvPicPr>
          <p:cNvPr id="3" name="Picture 3"/>
          <p:cNvPicPr>
            <a:picLocks noChangeAspect="1"/>
          </p:cNvPicPr>
          <p:nvPr/>
        </p:nvPicPr>
        <p:blipFill>
          <a:blip r:embed="rId3">
            <a:alphaModFix amt="13000"/>
          </a:blip>
          <a:srcRect/>
          <a:stretch>
            <a:fillRect/>
          </a:stretch>
        </p:blipFill>
        <p:spPr>
          <a:xfrm>
            <a:off x="1351387" y="873079"/>
            <a:ext cx="4195593" cy="4237972"/>
          </a:xfrm>
          <a:prstGeom prst="rect">
            <a:avLst/>
          </a:prstGeom>
        </p:spPr>
      </p:pic>
      <p:pic>
        <p:nvPicPr>
          <p:cNvPr id="4" name="Picture 4"/>
          <p:cNvPicPr>
            <a:picLocks noChangeAspect="1"/>
          </p:cNvPicPr>
          <p:nvPr/>
        </p:nvPicPr>
        <p:blipFill>
          <a:blip r:embed="rId4">
            <a:alphaModFix amt="18999"/>
          </a:blip>
          <a:srcRect/>
          <a:stretch>
            <a:fillRect/>
          </a:stretch>
        </p:blipFill>
        <p:spPr>
          <a:xfrm>
            <a:off x="2048900" y="82960"/>
            <a:ext cx="4275417" cy="4227319"/>
          </a:xfrm>
          <a:prstGeom prst="rect">
            <a:avLst/>
          </a:prstGeom>
        </p:spPr>
      </p:pic>
      <p:pic>
        <p:nvPicPr>
          <p:cNvPr id="5" name="Picture 5"/>
          <p:cNvPicPr>
            <a:picLocks noChangeAspect="1"/>
          </p:cNvPicPr>
          <p:nvPr/>
        </p:nvPicPr>
        <p:blipFill>
          <a:blip r:embed="rId5"/>
          <a:srcRect/>
          <a:stretch>
            <a:fillRect/>
          </a:stretch>
        </p:blipFill>
        <p:spPr>
          <a:xfrm>
            <a:off x="6213428" y="5459756"/>
            <a:ext cx="5414345" cy="1133629"/>
          </a:xfrm>
          <a:prstGeom prst="rect">
            <a:avLst/>
          </a:prstGeom>
        </p:spPr>
      </p:pic>
      <p:pic>
        <p:nvPicPr>
          <p:cNvPr id="6" name="Picture 6"/>
          <p:cNvPicPr>
            <a:picLocks noChangeAspect="1"/>
          </p:cNvPicPr>
          <p:nvPr/>
        </p:nvPicPr>
        <p:blipFill>
          <a:blip r:embed="rId6"/>
          <a:srcRect/>
          <a:stretch>
            <a:fillRect/>
          </a:stretch>
        </p:blipFill>
        <p:spPr>
          <a:xfrm>
            <a:off x="399181" y="5556247"/>
            <a:ext cx="1114493" cy="1117121"/>
          </a:xfrm>
          <a:prstGeom prst="rect">
            <a:avLst/>
          </a:prstGeom>
        </p:spPr>
      </p:pic>
      <p:pic>
        <p:nvPicPr>
          <p:cNvPr id="7" name="Picture 7"/>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1582980" y="5624695"/>
            <a:ext cx="300479" cy="300479"/>
          </a:xfrm>
          <a:prstGeom prst="rect">
            <a:avLst/>
          </a:prstGeom>
        </p:spPr>
      </p:pic>
      <p:pic>
        <p:nvPicPr>
          <p:cNvPr id="8" name="Picture 8"/>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1582980" y="6026570"/>
            <a:ext cx="291261" cy="291261"/>
          </a:xfrm>
          <a:prstGeom prst="rect">
            <a:avLst/>
          </a:prstGeom>
        </p:spPr>
      </p:pic>
      <p:sp>
        <p:nvSpPr>
          <p:cNvPr id="9" name="TextBox 9"/>
          <p:cNvSpPr txBox="1"/>
          <p:nvPr/>
        </p:nvSpPr>
        <p:spPr>
          <a:xfrm>
            <a:off x="6480246" y="631355"/>
            <a:ext cx="4880708" cy="4796313"/>
          </a:xfrm>
          <a:prstGeom prst="rect">
            <a:avLst/>
          </a:prstGeom>
        </p:spPr>
        <p:txBody>
          <a:bodyPr wrap="square" lIns="0" tIns="0" rIns="0" bIns="0" rtlCol="0" anchor="t">
            <a:spAutoFit/>
          </a:bodyPr>
          <a:lstStyle/>
          <a:p>
            <a:pPr algn="just">
              <a:lnSpc>
                <a:spcPts val="4165"/>
              </a:lnSpc>
            </a:pPr>
            <a:r>
              <a:rPr lang="en-US" sz="3200" spc="69" dirty="0">
                <a:solidFill>
                  <a:srgbClr val="FFFFFF"/>
                </a:solidFill>
                <a:latin typeface="D-DIN" panose="020B0504030202030204" pitchFamily="34" charset="0"/>
              </a:rPr>
              <a:t>8.- </a:t>
            </a:r>
            <a:r>
              <a:rPr lang="en-US" sz="3200" spc="69" dirty="0" err="1">
                <a:solidFill>
                  <a:srgbClr val="FFFFFF"/>
                </a:solidFill>
                <a:latin typeface="D-DIN" panose="020B0504030202030204" pitchFamily="34" charset="0"/>
              </a:rPr>
              <a:t>Elección</a:t>
            </a:r>
            <a:r>
              <a:rPr lang="en-US" sz="3200" spc="69" dirty="0">
                <a:solidFill>
                  <a:srgbClr val="FFFFFF"/>
                </a:solidFill>
                <a:latin typeface="D-DIN" panose="020B0504030202030204" pitchFamily="34" charset="0"/>
              </a:rPr>
              <a:t> </a:t>
            </a:r>
            <a:r>
              <a:rPr lang="en-US" sz="3200" spc="69" dirty="0" err="1">
                <a:solidFill>
                  <a:srgbClr val="FFFFFF"/>
                </a:solidFill>
                <a:latin typeface="D-DIN" panose="020B0504030202030204" pitchFamily="34" charset="0"/>
              </a:rPr>
              <a:t>si</a:t>
            </a:r>
            <a:r>
              <a:rPr lang="en-US" sz="3200" spc="69" dirty="0">
                <a:solidFill>
                  <a:srgbClr val="FFFFFF"/>
                </a:solidFill>
                <a:latin typeface="D-DIN" panose="020B0504030202030204" pitchFamily="34" charset="0"/>
              </a:rPr>
              <a:t> </a:t>
            </a:r>
            <a:r>
              <a:rPr lang="en-US" sz="3200" spc="69" dirty="0" err="1">
                <a:solidFill>
                  <a:srgbClr val="FFFFFF"/>
                </a:solidFill>
                <a:latin typeface="D-DIN" panose="020B0504030202030204" pitchFamily="34" charset="0"/>
              </a:rPr>
              <a:t>así</a:t>
            </a:r>
            <a:r>
              <a:rPr lang="en-US" sz="3200" spc="69" dirty="0">
                <a:solidFill>
                  <a:srgbClr val="FFFFFF"/>
                </a:solidFill>
                <a:latin typeface="D-DIN" panose="020B0504030202030204" pitchFamily="34" charset="0"/>
              </a:rPr>
              <a:t> lo </a:t>
            </a:r>
            <a:r>
              <a:rPr lang="en-US" sz="3200" spc="69" dirty="0" err="1">
                <a:solidFill>
                  <a:srgbClr val="FFFFFF"/>
                </a:solidFill>
                <a:latin typeface="D-DIN" panose="020B0504030202030204" pitchFamily="34" charset="0"/>
              </a:rPr>
              <a:t>consideran</a:t>
            </a:r>
            <a:r>
              <a:rPr lang="en-US" sz="3200" spc="69" dirty="0">
                <a:solidFill>
                  <a:srgbClr val="FFFFFF"/>
                </a:solidFill>
                <a:latin typeface="D-DIN" panose="020B0504030202030204" pitchFamily="34" charset="0"/>
              </a:rPr>
              <a:t>, de dos </a:t>
            </a:r>
            <a:r>
              <a:rPr lang="en-US" sz="3200" spc="69" dirty="0" err="1">
                <a:solidFill>
                  <a:srgbClr val="FFFFFF"/>
                </a:solidFill>
                <a:latin typeface="D-DIN" panose="020B0504030202030204" pitchFamily="34" charset="0"/>
              </a:rPr>
              <a:t>representantes</a:t>
            </a:r>
            <a:r>
              <a:rPr lang="en-US" sz="3200" spc="69" dirty="0">
                <a:solidFill>
                  <a:srgbClr val="FFFFFF"/>
                </a:solidFill>
                <a:latin typeface="D-DIN" panose="020B0504030202030204" pitchFamily="34" charset="0"/>
              </a:rPr>
              <a:t> </a:t>
            </a:r>
            <a:r>
              <a:rPr lang="en-US" sz="3200" spc="69" dirty="0" err="1">
                <a:solidFill>
                  <a:srgbClr val="FFFFFF"/>
                </a:solidFill>
                <a:latin typeface="D-DIN" panose="020B0504030202030204" pitchFamily="34" charset="0"/>
              </a:rPr>
              <a:t>Propietarios</a:t>
            </a:r>
            <a:r>
              <a:rPr lang="en-US" sz="3200" spc="69" dirty="0">
                <a:solidFill>
                  <a:srgbClr val="FFFFFF"/>
                </a:solidFill>
                <a:latin typeface="D-DIN" panose="020B0504030202030204" pitchFamily="34" charset="0"/>
              </a:rPr>
              <a:t> y dos </a:t>
            </a:r>
            <a:r>
              <a:rPr lang="en-US" sz="3200" spc="69" dirty="0" err="1">
                <a:solidFill>
                  <a:srgbClr val="FFFFFF"/>
                </a:solidFill>
                <a:latin typeface="D-DIN" panose="020B0504030202030204" pitchFamily="34" charset="0"/>
              </a:rPr>
              <a:t>Suplentes</a:t>
            </a:r>
            <a:r>
              <a:rPr lang="en-US" sz="3200" spc="69" dirty="0">
                <a:solidFill>
                  <a:srgbClr val="FFFFFF"/>
                </a:solidFill>
                <a:latin typeface="D-DIN" panose="020B0504030202030204" pitchFamily="34" charset="0"/>
              </a:rPr>
              <a:t> ante el o</a:t>
            </a:r>
            <a:r>
              <a:rPr lang="en-US" sz="3200" spc="22" dirty="0">
                <a:solidFill>
                  <a:srgbClr val="FFFFFF"/>
                </a:solidFill>
                <a:latin typeface="D-DIN" panose="020B0504030202030204" pitchFamily="34" charset="0"/>
              </a:rPr>
              <a:t> los </a:t>
            </a:r>
            <a:r>
              <a:rPr lang="en-US" sz="3200" spc="22" dirty="0" err="1">
                <a:solidFill>
                  <a:srgbClr val="FFFFFF"/>
                </a:solidFill>
                <a:latin typeface="D-DIN" panose="020B0504030202030204" pitchFamily="34" charset="0"/>
              </a:rPr>
              <a:t>Sectores</a:t>
            </a:r>
            <a:r>
              <a:rPr lang="en-US" sz="3200" spc="22" dirty="0">
                <a:solidFill>
                  <a:srgbClr val="FFFFFF"/>
                </a:solidFill>
                <a:latin typeface="D-DIN" panose="020B0504030202030204" pitchFamily="34" charset="0"/>
              </a:rPr>
              <a:t> de la </a:t>
            </a:r>
            <a:r>
              <a:rPr lang="en-US" sz="3200" spc="22" dirty="0" err="1">
                <a:solidFill>
                  <a:srgbClr val="FFFFFF"/>
                </a:solidFill>
                <a:latin typeface="D-DIN" panose="020B0504030202030204" pitchFamily="34" charset="0"/>
              </a:rPr>
              <a:t>Cámara</a:t>
            </a:r>
            <a:r>
              <a:rPr lang="en-US" sz="3200" spc="22" dirty="0">
                <a:solidFill>
                  <a:srgbClr val="FFFFFF"/>
                </a:solidFill>
                <a:latin typeface="D-DIN" panose="020B0504030202030204" pitchFamily="34" charset="0"/>
              </a:rPr>
              <a:t>, </a:t>
            </a:r>
            <a:r>
              <a:rPr lang="en-US" sz="3200" spc="22" dirty="0" err="1">
                <a:solidFill>
                  <a:srgbClr val="FFFFFF"/>
                </a:solidFill>
                <a:latin typeface="D-DIN" panose="020B0504030202030204" pitchFamily="34" charset="0"/>
              </a:rPr>
              <a:t>cuando</a:t>
            </a:r>
            <a:r>
              <a:rPr lang="en-US" sz="3200" spc="22" dirty="0">
                <a:solidFill>
                  <a:srgbClr val="FFFFFF"/>
                </a:solidFill>
                <a:latin typeface="D-DIN" panose="020B0504030202030204" pitchFamily="34" charset="0"/>
              </a:rPr>
              <a:t> </a:t>
            </a:r>
            <a:r>
              <a:rPr lang="en-US" sz="3200" spc="22" dirty="0" err="1">
                <a:solidFill>
                  <a:srgbClr val="FFFFFF"/>
                </a:solidFill>
                <a:latin typeface="D-DIN" panose="020B0504030202030204" pitchFamily="34" charset="0"/>
              </a:rPr>
              <a:t>tengan</a:t>
            </a:r>
            <a:r>
              <a:rPr lang="en-US" sz="3200" spc="22" dirty="0">
                <a:solidFill>
                  <a:srgbClr val="FFFFFF"/>
                </a:solidFill>
                <a:latin typeface="D-DIN" panose="020B0504030202030204" pitchFamily="34" charset="0"/>
              </a:rPr>
              <a:t> </a:t>
            </a:r>
            <a:r>
              <a:rPr lang="en-US" sz="3200" spc="22" dirty="0" err="1">
                <a:solidFill>
                  <a:srgbClr val="FFFFFF"/>
                </a:solidFill>
                <a:latin typeface="D-DIN" panose="020B0504030202030204" pitchFamily="34" charset="0"/>
              </a:rPr>
              <a:t>constituidas</a:t>
            </a:r>
            <a:r>
              <a:rPr lang="en-US" sz="3200" spc="22" dirty="0">
                <a:solidFill>
                  <a:srgbClr val="FFFFFF"/>
                </a:solidFill>
                <a:latin typeface="D-DIN" panose="020B0504030202030204" pitchFamily="34" charset="0"/>
              </a:rPr>
              <a:t> </a:t>
            </a:r>
            <a:r>
              <a:rPr lang="en-US" sz="3200" spc="22" dirty="0" err="1">
                <a:solidFill>
                  <a:srgbClr val="FFFFFF"/>
                </a:solidFill>
                <a:latin typeface="D-DIN" panose="020B0504030202030204" pitchFamily="34" charset="0"/>
              </a:rPr>
              <a:t>Ramas</a:t>
            </a:r>
            <a:r>
              <a:rPr lang="en-US" sz="3200" spc="22" dirty="0">
                <a:solidFill>
                  <a:srgbClr val="FFFFFF"/>
                </a:solidFill>
                <a:latin typeface="D-DIN" panose="020B0504030202030204" pitchFamily="34" charset="0"/>
              </a:rPr>
              <a:t> </a:t>
            </a:r>
            <a:r>
              <a:rPr lang="en-US" sz="3200" spc="22" dirty="0" err="1">
                <a:solidFill>
                  <a:srgbClr val="FFFFFF"/>
                </a:solidFill>
                <a:latin typeface="D-DIN" panose="020B0504030202030204" pitchFamily="34" charset="0"/>
              </a:rPr>
              <a:t>Industriales</a:t>
            </a:r>
            <a:r>
              <a:rPr lang="en-US" sz="3200" spc="22" dirty="0">
                <a:solidFill>
                  <a:srgbClr val="FFFFFF"/>
                </a:solidFill>
                <a:latin typeface="D-DIN" panose="020B0504030202030204" pitchFamily="34" charset="0"/>
              </a:rPr>
              <a:t> </a:t>
            </a:r>
            <a:r>
              <a:rPr lang="en-US" sz="3200" spc="22" dirty="0" err="1">
                <a:solidFill>
                  <a:srgbClr val="FFFFFF"/>
                </a:solidFill>
                <a:latin typeface="D-DIN" panose="020B0504030202030204" pitchFamily="34" charset="0"/>
              </a:rPr>
              <a:t>Delegacionales</a:t>
            </a:r>
            <a:r>
              <a:rPr lang="en-US" sz="3200" spc="22" dirty="0">
                <a:solidFill>
                  <a:srgbClr val="FFFFFF"/>
                </a:solidFill>
                <a:latin typeface="D-DIN" panose="020B0504030202030204" pitchFamily="34" charset="0"/>
              </a:rPr>
              <a:t>.</a:t>
            </a:r>
          </a:p>
        </p:txBody>
      </p:sp>
      <p:sp>
        <p:nvSpPr>
          <p:cNvPr id="10" name="TextBox 10"/>
          <p:cNvSpPr txBox="1"/>
          <p:nvPr/>
        </p:nvSpPr>
        <p:spPr>
          <a:xfrm>
            <a:off x="1582980" y="6224123"/>
            <a:ext cx="2795255" cy="850361"/>
          </a:xfrm>
          <a:prstGeom prst="rect">
            <a:avLst/>
          </a:prstGeom>
        </p:spPr>
        <p:txBody>
          <a:bodyPr lIns="0" tIns="0" rIns="0" bIns="0" rtlCol="0" anchor="t">
            <a:spAutoFit/>
          </a:bodyPr>
          <a:lstStyle/>
          <a:p>
            <a:pPr algn="ctr">
              <a:lnSpc>
                <a:spcPts val="3486"/>
              </a:lnSpc>
            </a:pPr>
            <a:r>
              <a:rPr lang="en-US" sz="2489">
                <a:solidFill>
                  <a:srgbClr val="FFFFFF"/>
                </a:solidFill>
                <a:latin typeface="D-DIN Condensed"/>
              </a:rPr>
              <a:t>canacintramorelos.org.mx</a:t>
            </a:r>
          </a:p>
        </p:txBody>
      </p:sp>
      <p:sp>
        <p:nvSpPr>
          <p:cNvPr id="11" name="TextBox 11"/>
          <p:cNvSpPr txBox="1"/>
          <p:nvPr/>
        </p:nvSpPr>
        <p:spPr>
          <a:xfrm>
            <a:off x="1948419" y="5963070"/>
            <a:ext cx="1490067" cy="332399"/>
          </a:xfrm>
          <a:prstGeom prst="rect">
            <a:avLst/>
          </a:prstGeom>
        </p:spPr>
        <p:txBody>
          <a:bodyPr lIns="0" tIns="0" rIns="0" bIns="0" rtlCol="0" anchor="t">
            <a:spAutoFit/>
          </a:bodyPr>
          <a:lstStyle/>
          <a:p>
            <a:pPr algn="ctr">
              <a:lnSpc>
                <a:spcPts val="2873"/>
              </a:lnSpc>
              <a:spcBef>
                <a:spcPct val="0"/>
              </a:spcBef>
            </a:pPr>
            <a:r>
              <a:rPr lang="en-US" sz="2052">
                <a:solidFill>
                  <a:srgbClr val="FFFFFF"/>
                </a:solidFill>
                <a:latin typeface="D-DIN Condensed"/>
              </a:rPr>
              <a:t>@morcanacintra</a:t>
            </a:r>
          </a:p>
        </p:txBody>
      </p:sp>
      <p:sp>
        <p:nvSpPr>
          <p:cNvPr id="12" name="TextBox 12"/>
          <p:cNvSpPr txBox="1"/>
          <p:nvPr/>
        </p:nvSpPr>
        <p:spPr>
          <a:xfrm>
            <a:off x="1948418" y="5561195"/>
            <a:ext cx="2229842" cy="332399"/>
          </a:xfrm>
          <a:prstGeom prst="rect">
            <a:avLst/>
          </a:prstGeom>
        </p:spPr>
        <p:txBody>
          <a:bodyPr lIns="0" tIns="0" rIns="0" bIns="0" rtlCol="0" anchor="t">
            <a:spAutoFit/>
          </a:bodyPr>
          <a:lstStyle/>
          <a:p>
            <a:pPr algn="ctr">
              <a:lnSpc>
                <a:spcPts val="2873"/>
              </a:lnSpc>
              <a:spcBef>
                <a:spcPct val="0"/>
              </a:spcBef>
            </a:pPr>
            <a:r>
              <a:rPr lang="en-US" sz="2052">
                <a:solidFill>
                  <a:srgbClr val="FFFFFF"/>
                </a:solidFill>
                <a:latin typeface="D-DIN Condensed"/>
              </a:rPr>
              <a:t>canacintramorelosoficial</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
            <a:lum/>
          </a:blip>
          <a:srcRect/>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23000"/>
          </a:blip>
          <a:srcRect t="3808" b="3808"/>
          <a:stretch>
            <a:fillRect/>
          </a:stretch>
        </p:blipFill>
        <p:spPr>
          <a:xfrm>
            <a:off x="8210187" y="3429000"/>
            <a:ext cx="4074164" cy="3617979"/>
          </a:xfrm>
          <a:prstGeom prst="rect">
            <a:avLst/>
          </a:prstGeom>
        </p:spPr>
      </p:pic>
      <p:pic>
        <p:nvPicPr>
          <p:cNvPr id="3" name="Picture 3"/>
          <p:cNvPicPr>
            <a:picLocks noChangeAspect="1"/>
          </p:cNvPicPr>
          <p:nvPr/>
        </p:nvPicPr>
        <p:blipFill>
          <a:blip r:embed="rId4"/>
          <a:srcRect/>
          <a:stretch>
            <a:fillRect/>
          </a:stretch>
        </p:blipFill>
        <p:spPr>
          <a:xfrm>
            <a:off x="685800" y="5979481"/>
            <a:ext cx="3054038" cy="639439"/>
          </a:xfrm>
          <a:prstGeom prst="rect">
            <a:avLst/>
          </a:prstGeom>
        </p:spPr>
      </p:pic>
      <p:sp>
        <p:nvSpPr>
          <p:cNvPr id="4" name="TextBox 4"/>
          <p:cNvSpPr txBox="1"/>
          <p:nvPr/>
        </p:nvSpPr>
        <p:spPr>
          <a:xfrm>
            <a:off x="-748920" y="361824"/>
            <a:ext cx="13689839" cy="991105"/>
          </a:xfrm>
          <a:prstGeom prst="rect">
            <a:avLst/>
          </a:prstGeom>
        </p:spPr>
        <p:txBody>
          <a:bodyPr lIns="0" tIns="0" rIns="0" bIns="0" rtlCol="0" anchor="t">
            <a:spAutoFit/>
          </a:bodyPr>
          <a:lstStyle/>
          <a:p>
            <a:pPr algn="ctr">
              <a:lnSpc>
                <a:spcPts val="4125"/>
              </a:lnSpc>
              <a:spcBef>
                <a:spcPct val="0"/>
              </a:spcBef>
            </a:pPr>
            <a:r>
              <a:rPr lang="en-US" sz="2946">
                <a:solidFill>
                  <a:srgbClr val="AD0109"/>
                </a:solidFill>
                <a:latin typeface="Gotham Black"/>
              </a:rPr>
              <a:t>DOS (2) REPRESENTANTES PROPIETARIOS Y </a:t>
            </a:r>
          </a:p>
          <a:p>
            <a:pPr algn="ctr">
              <a:lnSpc>
                <a:spcPts val="4125"/>
              </a:lnSpc>
              <a:spcBef>
                <a:spcPct val="0"/>
              </a:spcBef>
            </a:pPr>
            <a:r>
              <a:rPr lang="en-US" sz="2946">
                <a:solidFill>
                  <a:srgbClr val="AD0109"/>
                </a:solidFill>
                <a:latin typeface="Gotham Black"/>
              </a:rPr>
              <a:t>DOS (2) SUPLENTES SECTORES DE LA CÁMARA</a:t>
            </a:r>
          </a:p>
        </p:txBody>
      </p:sp>
      <p:sp>
        <p:nvSpPr>
          <p:cNvPr id="5" name="CuadroTexto 4">
            <a:extLst>
              <a:ext uri="{FF2B5EF4-FFF2-40B4-BE49-F238E27FC236}">
                <a16:creationId xmlns:a16="http://schemas.microsoft.com/office/drawing/2014/main" id="{40949BEC-52DB-1743-AC50-C10EF88D0A81}"/>
              </a:ext>
            </a:extLst>
          </p:cNvPr>
          <p:cNvSpPr txBox="1"/>
          <p:nvPr/>
        </p:nvSpPr>
        <p:spPr>
          <a:xfrm>
            <a:off x="1117600" y="1803400"/>
            <a:ext cx="10261600" cy="502766"/>
          </a:xfrm>
          <a:prstGeom prst="rect">
            <a:avLst/>
          </a:prstGeom>
          <a:noFill/>
        </p:spPr>
        <p:txBody>
          <a:bodyPr wrap="square" rtlCol="0">
            <a:spAutoFit/>
          </a:bodyPr>
          <a:lstStyle/>
          <a:p>
            <a:pPr algn="ctr"/>
            <a:r>
              <a:rPr lang="es-MX" sz="2667" dirty="0">
                <a:latin typeface="D-DIN" panose="020B0504030202030204" pitchFamily="34" charset="0"/>
              </a:rPr>
              <a:t>SERAN PRESENTADOS EN LA SIGUIENTE MESA DIRECTIVA</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43DB8F2D-1BE4-4A66-92FC-DF6E48C714E1}"/>
              </a:ext>
            </a:extLst>
          </p:cNvPr>
          <p:cNvSpPr/>
          <p:nvPr/>
        </p:nvSpPr>
        <p:spPr>
          <a:xfrm>
            <a:off x="0" y="1074834"/>
            <a:ext cx="12192000" cy="514816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800"/>
          </a:p>
        </p:txBody>
      </p:sp>
      <p:pic>
        <p:nvPicPr>
          <p:cNvPr id="2" name="Picture 2"/>
          <p:cNvPicPr>
            <a:picLocks noChangeAspect="1"/>
          </p:cNvPicPr>
          <p:nvPr/>
        </p:nvPicPr>
        <p:blipFill>
          <a:blip r:embed="rId2">
            <a:alphaModFix amt="28000"/>
          </a:blip>
          <a:srcRect/>
          <a:stretch>
            <a:fillRect/>
          </a:stretch>
        </p:blipFill>
        <p:spPr>
          <a:xfrm>
            <a:off x="6388173" y="1074834"/>
            <a:ext cx="6096287" cy="5860055"/>
          </a:xfrm>
          <a:prstGeom prst="rect">
            <a:avLst/>
          </a:prstGeom>
        </p:spPr>
      </p:pic>
      <p:grpSp>
        <p:nvGrpSpPr>
          <p:cNvPr id="4" name="Group 4"/>
          <p:cNvGrpSpPr/>
          <p:nvPr/>
        </p:nvGrpSpPr>
        <p:grpSpPr>
          <a:xfrm>
            <a:off x="685801" y="950963"/>
            <a:ext cx="4264311" cy="5438485"/>
            <a:chOff x="0" y="0"/>
            <a:chExt cx="8528622" cy="10876969"/>
          </a:xfrm>
        </p:grpSpPr>
        <p:pic>
          <p:nvPicPr>
            <p:cNvPr id="5" name="Picture 5"/>
            <p:cNvPicPr>
              <a:picLocks noChangeAspect="1"/>
            </p:cNvPicPr>
            <p:nvPr/>
          </p:nvPicPr>
          <p:blipFill>
            <a:blip r:embed="rId3"/>
            <a:srcRect l="23879" r="23879"/>
            <a:stretch>
              <a:fillRect/>
            </a:stretch>
          </p:blipFill>
          <p:spPr>
            <a:xfrm>
              <a:off x="0" y="0"/>
              <a:ext cx="8528622" cy="10876969"/>
            </a:xfrm>
            <a:prstGeom prst="rect">
              <a:avLst/>
            </a:prstGeom>
          </p:spPr>
        </p:pic>
      </p:grpSp>
      <p:sp>
        <p:nvSpPr>
          <p:cNvPr id="6" name="TextBox 6"/>
          <p:cNvSpPr txBox="1"/>
          <p:nvPr/>
        </p:nvSpPr>
        <p:spPr>
          <a:xfrm>
            <a:off x="5313143" y="1584086"/>
            <a:ext cx="6491789" cy="3675109"/>
          </a:xfrm>
          <a:prstGeom prst="rect">
            <a:avLst/>
          </a:prstGeom>
        </p:spPr>
        <p:txBody>
          <a:bodyPr lIns="0" tIns="0" rIns="0" bIns="0" rtlCol="0" anchor="t">
            <a:spAutoFit/>
          </a:bodyPr>
          <a:lstStyle/>
          <a:p>
            <a:pPr marL="342917" indent="-342917" algn="just">
              <a:lnSpc>
                <a:spcPts val="2901"/>
              </a:lnSpc>
              <a:spcBef>
                <a:spcPct val="0"/>
              </a:spcBef>
              <a:buFont typeface="+mj-lt"/>
              <a:buAutoNum type="alphaLcPeriod"/>
            </a:pPr>
            <a:r>
              <a:rPr lang="en-US" sz="1883" spc="37" dirty="0">
                <a:solidFill>
                  <a:schemeClr val="bg1"/>
                </a:solidFill>
                <a:latin typeface="D-DIN Condensed"/>
              </a:rPr>
              <a:t>El </a:t>
            </a:r>
            <a:r>
              <a:rPr lang="en-US" sz="1883" spc="37" dirty="0" err="1">
                <a:solidFill>
                  <a:schemeClr val="bg1"/>
                </a:solidFill>
                <a:latin typeface="D-DIN Condensed"/>
              </a:rPr>
              <a:t>informe</a:t>
            </a:r>
            <a:r>
              <a:rPr lang="en-US" sz="1883" spc="37" dirty="0">
                <a:solidFill>
                  <a:schemeClr val="bg1"/>
                </a:solidFill>
                <a:latin typeface="D-DIN Condensed"/>
              </a:rPr>
              <a:t> de las </a:t>
            </a:r>
            <a:r>
              <a:rPr lang="en-US" sz="1883" spc="37" dirty="0" err="1">
                <a:solidFill>
                  <a:schemeClr val="bg1"/>
                </a:solidFill>
                <a:latin typeface="D-DIN Condensed"/>
              </a:rPr>
              <a:t>actividades</a:t>
            </a:r>
            <a:r>
              <a:rPr lang="en-US" sz="1883" spc="37" dirty="0">
                <a:solidFill>
                  <a:schemeClr val="bg1"/>
                </a:solidFill>
                <a:latin typeface="D-DIN Condensed"/>
              </a:rPr>
              <a:t> </a:t>
            </a:r>
            <a:r>
              <a:rPr lang="en-US" sz="1883" spc="37" dirty="0" err="1">
                <a:solidFill>
                  <a:schemeClr val="bg1"/>
                </a:solidFill>
                <a:latin typeface="D-DIN Condensed"/>
              </a:rPr>
              <a:t>desarrolladas</a:t>
            </a:r>
            <a:r>
              <a:rPr lang="en-US" sz="1883" spc="37" dirty="0">
                <a:solidFill>
                  <a:schemeClr val="bg1"/>
                </a:solidFill>
                <a:latin typeface="D-DIN Condensed"/>
              </a:rPr>
              <a:t> </a:t>
            </a:r>
            <a:r>
              <a:rPr lang="en-US" sz="1883" spc="37" dirty="0" err="1">
                <a:solidFill>
                  <a:schemeClr val="bg1"/>
                </a:solidFill>
                <a:latin typeface="D-DIN Condensed"/>
              </a:rPr>
              <a:t>durante</a:t>
            </a:r>
            <a:r>
              <a:rPr lang="en-US" sz="1883" spc="37" dirty="0">
                <a:solidFill>
                  <a:schemeClr val="bg1"/>
                </a:solidFill>
                <a:latin typeface="D-DIN Condensed"/>
              </a:rPr>
              <a:t> el period 2020-2021.</a:t>
            </a:r>
          </a:p>
          <a:p>
            <a:pPr marL="342917" indent="-342917" algn="just">
              <a:lnSpc>
                <a:spcPts val="2901"/>
              </a:lnSpc>
              <a:spcBef>
                <a:spcPct val="0"/>
              </a:spcBef>
              <a:buFont typeface="+mj-lt"/>
              <a:buAutoNum type="alphaLcPeriod"/>
            </a:pPr>
            <a:endParaRPr lang="en-US" sz="1883" spc="37" dirty="0">
              <a:solidFill>
                <a:schemeClr val="bg1"/>
              </a:solidFill>
              <a:latin typeface="D-DIN Condensed"/>
            </a:endParaRPr>
          </a:p>
          <a:p>
            <a:pPr marL="342917" indent="-342917" algn="just">
              <a:lnSpc>
                <a:spcPts val="2901"/>
              </a:lnSpc>
              <a:spcBef>
                <a:spcPct val="0"/>
              </a:spcBef>
              <a:buFont typeface="+mj-lt"/>
              <a:buAutoNum type="alphaLcPeriod"/>
            </a:pPr>
            <a:r>
              <a:rPr lang="en-US" sz="1883" spc="37" dirty="0">
                <a:solidFill>
                  <a:schemeClr val="bg1"/>
                </a:solidFill>
                <a:latin typeface="D-DIN Condensed"/>
              </a:rPr>
              <a:t>El </a:t>
            </a:r>
            <a:r>
              <a:rPr lang="en-US" sz="1883" spc="37" dirty="0" err="1">
                <a:solidFill>
                  <a:schemeClr val="bg1"/>
                </a:solidFill>
                <a:latin typeface="D-DIN Condensed"/>
              </a:rPr>
              <a:t>informe</a:t>
            </a:r>
            <a:r>
              <a:rPr lang="en-US" sz="1883" spc="37" dirty="0">
                <a:solidFill>
                  <a:schemeClr val="bg1"/>
                </a:solidFill>
                <a:latin typeface="D-DIN Condensed"/>
              </a:rPr>
              <a:t> del </a:t>
            </a:r>
            <a:r>
              <a:rPr lang="en-US" sz="1883" spc="37" dirty="0" err="1">
                <a:solidFill>
                  <a:schemeClr val="bg1"/>
                </a:solidFill>
                <a:latin typeface="D-DIN Condensed"/>
              </a:rPr>
              <a:t>Tesorero</a:t>
            </a:r>
            <a:r>
              <a:rPr lang="en-US" sz="1883" spc="37" dirty="0">
                <a:solidFill>
                  <a:schemeClr val="bg1"/>
                </a:solidFill>
                <a:latin typeface="D-DIN Condensed"/>
              </a:rPr>
              <a:t> de la </a:t>
            </a:r>
            <a:r>
              <a:rPr lang="en-US" sz="1883" spc="37" dirty="0" err="1">
                <a:solidFill>
                  <a:schemeClr val="bg1"/>
                </a:solidFill>
                <a:latin typeface="D-DIN Condensed"/>
              </a:rPr>
              <a:t>Delegación</a:t>
            </a:r>
            <a:r>
              <a:rPr lang="en-US" sz="1883" spc="37" dirty="0">
                <a:solidFill>
                  <a:schemeClr val="bg1"/>
                </a:solidFill>
                <a:latin typeface="D-DIN Condensed"/>
              </a:rPr>
              <a:t>, </a:t>
            </a:r>
            <a:r>
              <a:rPr lang="en-US" sz="1883" spc="37" dirty="0" err="1">
                <a:solidFill>
                  <a:schemeClr val="bg1"/>
                </a:solidFill>
                <a:latin typeface="D-DIN Condensed"/>
              </a:rPr>
              <a:t>respecto</a:t>
            </a:r>
            <a:r>
              <a:rPr lang="en-US" sz="1883" spc="37" dirty="0">
                <a:solidFill>
                  <a:schemeClr val="bg1"/>
                </a:solidFill>
                <a:latin typeface="D-DIN Condensed"/>
              </a:rPr>
              <a:t> del </a:t>
            </a:r>
            <a:r>
              <a:rPr lang="en-US" sz="1883" spc="37" dirty="0" err="1">
                <a:solidFill>
                  <a:schemeClr val="bg1"/>
                </a:solidFill>
                <a:latin typeface="D-DIN Condensed"/>
              </a:rPr>
              <a:t>estado</a:t>
            </a:r>
            <a:r>
              <a:rPr lang="en-US" sz="1883" spc="37" dirty="0">
                <a:solidFill>
                  <a:schemeClr val="bg1"/>
                </a:solidFill>
                <a:latin typeface="D-DIN Condensed"/>
              </a:rPr>
              <a:t> de </a:t>
            </a:r>
            <a:r>
              <a:rPr lang="en-US" sz="1883" spc="37" dirty="0" err="1">
                <a:solidFill>
                  <a:schemeClr val="bg1"/>
                </a:solidFill>
                <a:latin typeface="D-DIN Condensed"/>
              </a:rPr>
              <a:t>laTesorería</a:t>
            </a:r>
            <a:r>
              <a:rPr lang="en-US" sz="1883" spc="37" dirty="0">
                <a:solidFill>
                  <a:schemeClr val="bg1"/>
                </a:solidFill>
                <a:latin typeface="D-DIN Condensed"/>
              </a:rPr>
              <a:t>, el Balance </a:t>
            </a:r>
            <a:r>
              <a:rPr lang="en-US" sz="1883" spc="37" dirty="0" err="1">
                <a:solidFill>
                  <a:schemeClr val="bg1"/>
                </a:solidFill>
                <a:latin typeface="D-DIN Condensed"/>
              </a:rPr>
              <a:t>Anual</a:t>
            </a:r>
            <a:r>
              <a:rPr lang="en-US" sz="1883" spc="37" dirty="0">
                <a:solidFill>
                  <a:schemeClr val="bg1"/>
                </a:solidFill>
                <a:latin typeface="D-DIN Condensed"/>
              </a:rPr>
              <a:t> y Estado de </a:t>
            </a:r>
            <a:r>
              <a:rPr lang="en-US" sz="1883" spc="37" dirty="0" err="1">
                <a:solidFill>
                  <a:schemeClr val="bg1"/>
                </a:solidFill>
                <a:latin typeface="D-DIN Condensed"/>
              </a:rPr>
              <a:t>Resultados</a:t>
            </a:r>
            <a:r>
              <a:rPr lang="en-US" sz="1883" spc="37" dirty="0">
                <a:solidFill>
                  <a:schemeClr val="bg1"/>
                </a:solidFill>
                <a:latin typeface="D-DIN Condensed"/>
              </a:rPr>
              <a:t>, </a:t>
            </a:r>
            <a:r>
              <a:rPr lang="en-US" sz="1883" spc="37" dirty="0" err="1">
                <a:solidFill>
                  <a:schemeClr val="bg1"/>
                </a:solidFill>
                <a:latin typeface="D-DIN Condensed"/>
              </a:rPr>
              <a:t>correspondiente</a:t>
            </a:r>
            <a:r>
              <a:rPr lang="en-US" sz="1883" spc="37" dirty="0">
                <a:solidFill>
                  <a:schemeClr val="bg1"/>
                </a:solidFill>
                <a:latin typeface="D-DIN Condensed"/>
              </a:rPr>
              <a:t> al </a:t>
            </a:r>
            <a:r>
              <a:rPr lang="en-US" sz="1883" spc="37" dirty="0" err="1">
                <a:solidFill>
                  <a:schemeClr val="bg1"/>
                </a:solidFill>
                <a:latin typeface="D-DIN Condensed"/>
              </a:rPr>
              <a:t>ejercicio</a:t>
            </a:r>
            <a:r>
              <a:rPr lang="en-US" sz="1883" spc="37" dirty="0">
                <a:solidFill>
                  <a:schemeClr val="bg1"/>
                </a:solidFill>
                <a:latin typeface="D-DIN Condensed"/>
              </a:rPr>
              <a:t> </a:t>
            </a:r>
            <a:r>
              <a:rPr lang="en-US" sz="1883" spc="37" dirty="0" err="1">
                <a:solidFill>
                  <a:schemeClr val="bg1"/>
                </a:solidFill>
                <a:latin typeface="D-DIN Condensed"/>
              </a:rPr>
              <a:t>comprendido</a:t>
            </a:r>
            <a:r>
              <a:rPr lang="en-US" sz="1883" spc="37" dirty="0">
                <a:solidFill>
                  <a:schemeClr val="bg1"/>
                </a:solidFill>
                <a:latin typeface="D-DIN Condensed"/>
              </a:rPr>
              <a:t> del primero de </a:t>
            </a:r>
            <a:r>
              <a:rPr lang="en-US" sz="1883" spc="37" dirty="0" err="1">
                <a:solidFill>
                  <a:schemeClr val="bg1"/>
                </a:solidFill>
                <a:latin typeface="D-DIN Condensed"/>
              </a:rPr>
              <a:t>enero</a:t>
            </a:r>
            <a:r>
              <a:rPr lang="en-US" sz="1883" spc="37" dirty="0">
                <a:solidFill>
                  <a:schemeClr val="bg1"/>
                </a:solidFill>
                <a:latin typeface="D-DIN Condensed"/>
              </a:rPr>
              <a:t> al </a:t>
            </a:r>
            <a:r>
              <a:rPr lang="en-US" sz="1883" spc="37" dirty="0" err="1">
                <a:solidFill>
                  <a:schemeClr val="bg1"/>
                </a:solidFill>
                <a:latin typeface="D-DIN Condensed"/>
              </a:rPr>
              <a:t>treinta</a:t>
            </a:r>
            <a:r>
              <a:rPr lang="en-US" sz="1883" spc="37" dirty="0">
                <a:solidFill>
                  <a:schemeClr val="bg1"/>
                </a:solidFill>
                <a:latin typeface="D-DIN Condensed"/>
              </a:rPr>
              <a:t> y </a:t>
            </a:r>
            <a:r>
              <a:rPr lang="en-US" sz="1883" spc="37" dirty="0" err="1">
                <a:solidFill>
                  <a:schemeClr val="bg1"/>
                </a:solidFill>
                <a:latin typeface="D-DIN Condensed"/>
              </a:rPr>
              <a:t>uno</a:t>
            </a:r>
            <a:r>
              <a:rPr lang="en-US" sz="1883" spc="37" dirty="0">
                <a:solidFill>
                  <a:schemeClr val="bg1"/>
                </a:solidFill>
                <a:latin typeface="D-DIN Condensed"/>
              </a:rPr>
              <a:t> de </a:t>
            </a:r>
            <a:r>
              <a:rPr lang="en-US" sz="1883" spc="37" dirty="0" err="1">
                <a:solidFill>
                  <a:schemeClr val="bg1"/>
                </a:solidFill>
                <a:latin typeface="D-DIN Condensed"/>
              </a:rPr>
              <a:t>diciembre</a:t>
            </a:r>
            <a:r>
              <a:rPr lang="en-US" sz="1883" spc="37" dirty="0">
                <a:solidFill>
                  <a:schemeClr val="bg1"/>
                </a:solidFill>
                <a:latin typeface="D-DIN Condensed"/>
              </a:rPr>
              <a:t> del </a:t>
            </a:r>
            <a:r>
              <a:rPr lang="en-US" sz="1883" spc="37" dirty="0" err="1">
                <a:solidFill>
                  <a:schemeClr val="bg1"/>
                </a:solidFill>
                <a:latin typeface="D-DIN Condensed"/>
              </a:rPr>
              <a:t>año</a:t>
            </a:r>
            <a:r>
              <a:rPr lang="en-US" sz="1883" spc="37" dirty="0">
                <a:solidFill>
                  <a:schemeClr val="bg1"/>
                </a:solidFill>
                <a:latin typeface="D-DIN Condensed"/>
              </a:rPr>
              <a:t> dos mil </a:t>
            </a:r>
            <a:r>
              <a:rPr lang="en-US" sz="1883" spc="37" dirty="0" err="1">
                <a:solidFill>
                  <a:schemeClr val="bg1"/>
                </a:solidFill>
                <a:latin typeface="D-DIN Condensed"/>
              </a:rPr>
              <a:t>veinte</a:t>
            </a:r>
            <a:r>
              <a:rPr lang="en-US" sz="1883" spc="37" dirty="0">
                <a:solidFill>
                  <a:schemeClr val="bg1"/>
                </a:solidFill>
                <a:latin typeface="D-DIN Condensed"/>
              </a:rPr>
              <a:t>.</a:t>
            </a:r>
          </a:p>
          <a:p>
            <a:pPr marL="342917" indent="-342917" algn="just">
              <a:lnSpc>
                <a:spcPts val="2901"/>
              </a:lnSpc>
              <a:spcBef>
                <a:spcPct val="0"/>
              </a:spcBef>
              <a:buFont typeface="+mj-lt"/>
              <a:buAutoNum type="alphaLcPeriod"/>
            </a:pPr>
            <a:endParaRPr lang="en-US" sz="1883" spc="37" dirty="0">
              <a:solidFill>
                <a:schemeClr val="bg1"/>
              </a:solidFill>
              <a:latin typeface="D-DIN Condensed"/>
            </a:endParaRPr>
          </a:p>
          <a:p>
            <a:pPr marL="342917" indent="-342917" algn="just">
              <a:lnSpc>
                <a:spcPts val="2901"/>
              </a:lnSpc>
              <a:spcBef>
                <a:spcPct val="0"/>
              </a:spcBef>
              <a:buFont typeface="+mj-lt"/>
              <a:buAutoNum type="alphaLcPeriod"/>
            </a:pPr>
            <a:r>
              <a:rPr lang="en-US" sz="1883" spc="37" dirty="0">
                <a:solidFill>
                  <a:schemeClr val="bg1"/>
                </a:solidFill>
                <a:latin typeface="D-DIN Condensed"/>
              </a:rPr>
              <a:t>El </a:t>
            </a:r>
            <a:r>
              <a:rPr lang="en-US" sz="1883" spc="37" dirty="0" err="1">
                <a:solidFill>
                  <a:schemeClr val="bg1"/>
                </a:solidFill>
                <a:latin typeface="D-DIN Condensed"/>
              </a:rPr>
              <a:t>Presupuesto</a:t>
            </a:r>
            <a:r>
              <a:rPr lang="en-US" sz="1883" spc="37" dirty="0">
                <a:solidFill>
                  <a:schemeClr val="bg1"/>
                </a:solidFill>
                <a:latin typeface="D-DIN Condensed"/>
              </a:rPr>
              <a:t> de </a:t>
            </a:r>
            <a:r>
              <a:rPr lang="en-US" sz="1883" spc="37" dirty="0" err="1">
                <a:solidFill>
                  <a:schemeClr val="bg1"/>
                </a:solidFill>
                <a:latin typeface="D-DIN Condensed"/>
              </a:rPr>
              <a:t>Ingresos</a:t>
            </a:r>
            <a:r>
              <a:rPr lang="en-US" sz="1883" spc="37" dirty="0">
                <a:solidFill>
                  <a:schemeClr val="bg1"/>
                </a:solidFill>
                <a:latin typeface="D-DIN Condensed"/>
              </a:rPr>
              <a:t> y </a:t>
            </a:r>
            <a:r>
              <a:rPr lang="en-US" sz="1883" spc="37" dirty="0" err="1">
                <a:solidFill>
                  <a:schemeClr val="bg1"/>
                </a:solidFill>
                <a:latin typeface="D-DIN Condensed"/>
              </a:rPr>
              <a:t>Egresos</a:t>
            </a:r>
            <a:r>
              <a:rPr lang="en-US" sz="1883" spc="37" dirty="0">
                <a:solidFill>
                  <a:schemeClr val="bg1"/>
                </a:solidFill>
                <a:latin typeface="D-DIN Condensed"/>
              </a:rPr>
              <a:t> por el </a:t>
            </a:r>
            <a:r>
              <a:rPr lang="en-US" sz="1883" spc="37" dirty="0" err="1">
                <a:solidFill>
                  <a:schemeClr val="bg1"/>
                </a:solidFill>
                <a:latin typeface="D-DIN Condensed"/>
              </a:rPr>
              <a:t>ejercicio</a:t>
            </a:r>
            <a:r>
              <a:rPr lang="en-US" sz="1883" spc="37" dirty="0">
                <a:solidFill>
                  <a:schemeClr val="bg1"/>
                </a:solidFill>
                <a:latin typeface="D-DIN Condensed"/>
              </a:rPr>
              <a:t> </a:t>
            </a:r>
            <a:r>
              <a:rPr lang="en-US" sz="1883" spc="37" dirty="0" err="1">
                <a:solidFill>
                  <a:schemeClr val="bg1"/>
                </a:solidFill>
                <a:latin typeface="D-DIN Condensed"/>
              </a:rPr>
              <a:t>correspondiente</a:t>
            </a:r>
            <a:r>
              <a:rPr lang="en-US" sz="1883" spc="37" dirty="0">
                <a:solidFill>
                  <a:schemeClr val="bg1"/>
                </a:solidFill>
                <a:latin typeface="D-DIN Condensed"/>
              </a:rPr>
              <a:t> del primero de </a:t>
            </a:r>
            <a:r>
              <a:rPr lang="en-US" sz="1883" spc="37" dirty="0" err="1">
                <a:solidFill>
                  <a:schemeClr val="bg1"/>
                </a:solidFill>
                <a:latin typeface="D-DIN Condensed"/>
              </a:rPr>
              <a:t>enero</a:t>
            </a:r>
            <a:r>
              <a:rPr lang="en-US" sz="1883" spc="37" dirty="0">
                <a:solidFill>
                  <a:schemeClr val="bg1"/>
                </a:solidFill>
                <a:latin typeface="D-DIN Condensed"/>
              </a:rPr>
              <a:t> al </a:t>
            </a:r>
            <a:r>
              <a:rPr lang="en-US" sz="1883" spc="37" dirty="0" err="1">
                <a:solidFill>
                  <a:schemeClr val="bg1"/>
                </a:solidFill>
                <a:latin typeface="D-DIN Condensed"/>
              </a:rPr>
              <a:t>treinta</a:t>
            </a:r>
            <a:r>
              <a:rPr lang="en-US" sz="1883" spc="37" dirty="0">
                <a:solidFill>
                  <a:schemeClr val="bg1"/>
                </a:solidFill>
                <a:latin typeface="D-DIN Condensed"/>
              </a:rPr>
              <a:t> y </a:t>
            </a:r>
            <a:r>
              <a:rPr lang="en-US" sz="1883" spc="37" dirty="0" err="1">
                <a:solidFill>
                  <a:schemeClr val="bg1"/>
                </a:solidFill>
                <a:latin typeface="D-DIN Condensed"/>
              </a:rPr>
              <a:t>uno</a:t>
            </a:r>
            <a:r>
              <a:rPr lang="en-US" sz="1883" spc="37" dirty="0">
                <a:solidFill>
                  <a:schemeClr val="bg1"/>
                </a:solidFill>
                <a:latin typeface="D-DIN Condensed"/>
              </a:rPr>
              <a:t> de </a:t>
            </a:r>
            <a:r>
              <a:rPr lang="en-US" sz="1883" spc="37" dirty="0" err="1">
                <a:solidFill>
                  <a:schemeClr val="bg1"/>
                </a:solidFill>
                <a:latin typeface="D-DIN Condensed"/>
              </a:rPr>
              <a:t>diciembre</a:t>
            </a:r>
            <a:r>
              <a:rPr lang="en-US" sz="1883" spc="37" dirty="0">
                <a:solidFill>
                  <a:schemeClr val="bg1"/>
                </a:solidFill>
                <a:latin typeface="D-DIN Condensed"/>
              </a:rPr>
              <a:t> del </a:t>
            </a:r>
            <a:r>
              <a:rPr lang="en-US" sz="1883" spc="37" dirty="0" err="1">
                <a:solidFill>
                  <a:schemeClr val="bg1"/>
                </a:solidFill>
                <a:latin typeface="D-DIN Condensed"/>
              </a:rPr>
              <a:t>año</a:t>
            </a:r>
            <a:r>
              <a:rPr lang="en-US" sz="1883" spc="37" dirty="0">
                <a:solidFill>
                  <a:schemeClr val="bg1"/>
                </a:solidFill>
                <a:latin typeface="D-DIN Condensed"/>
              </a:rPr>
              <a:t> dos mil </a:t>
            </a:r>
            <a:r>
              <a:rPr lang="en-US" sz="1883" spc="37" dirty="0" err="1">
                <a:solidFill>
                  <a:schemeClr val="bg1"/>
                </a:solidFill>
                <a:latin typeface="D-DIN Condensed"/>
              </a:rPr>
              <a:t>veintiuno</a:t>
            </a:r>
            <a:r>
              <a:rPr lang="en-US" sz="1883" spc="37" dirty="0">
                <a:solidFill>
                  <a:schemeClr val="bg1"/>
                </a:solidFill>
                <a:latin typeface="D-DIN Condensed"/>
              </a:rPr>
              <a:t>.</a:t>
            </a:r>
          </a:p>
        </p:txBody>
      </p:sp>
      <p:pic>
        <p:nvPicPr>
          <p:cNvPr id="7" name="Picture 7"/>
          <p:cNvPicPr>
            <a:picLocks noChangeAspect="1"/>
          </p:cNvPicPr>
          <p:nvPr/>
        </p:nvPicPr>
        <p:blipFill>
          <a:blip r:embed="rId4"/>
          <a:srcRect/>
          <a:stretch>
            <a:fillRect/>
          </a:stretch>
        </p:blipFill>
        <p:spPr>
          <a:xfrm>
            <a:off x="8970401" y="201524"/>
            <a:ext cx="3054038" cy="639439"/>
          </a:xfrm>
          <a:prstGeom prst="rect">
            <a:avLst/>
          </a:prstGeom>
        </p:spPr>
      </p:pic>
      <p:sp>
        <p:nvSpPr>
          <p:cNvPr id="8" name="TextBox 8"/>
          <p:cNvSpPr txBox="1"/>
          <p:nvPr/>
        </p:nvSpPr>
        <p:spPr>
          <a:xfrm>
            <a:off x="835862" y="212348"/>
            <a:ext cx="3527573" cy="430374"/>
          </a:xfrm>
          <a:prstGeom prst="rect">
            <a:avLst/>
          </a:prstGeom>
        </p:spPr>
        <p:txBody>
          <a:bodyPr lIns="0" tIns="0" rIns="0" bIns="0" rtlCol="0" anchor="t">
            <a:spAutoFit/>
          </a:bodyPr>
          <a:lstStyle/>
          <a:p>
            <a:pPr>
              <a:lnSpc>
                <a:spcPts val="3770"/>
              </a:lnSpc>
            </a:pPr>
            <a:r>
              <a:rPr lang="en-US" sz="2693">
                <a:solidFill>
                  <a:srgbClr val="3B3B3B"/>
                </a:solidFill>
                <a:latin typeface="Gotham Black"/>
              </a:rPr>
              <a:t>ORDEN DEL DÍA</a:t>
            </a:r>
          </a:p>
        </p:txBody>
      </p:sp>
      <p:sp>
        <p:nvSpPr>
          <p:cNvPr id="9" name="TextBox 9"/>
          <p:cNvSpPr txBox="1"/>
          <p:nvPr/>
        </p:nvSpPr>
        <p:spPr>
          <a:xfrm>
            <a:off x="9714599" y="6355968"/>
            <a:ext cx="2304492" cy="332399"/>
          </a:xfrm>
          <a:prstGeom prst="rect">
            <a:avLst/>
          </a:prstGeom>
        </p:spPr>
        <p:txBody>
          <a:bodyPr lIns="0" tIns="0" rIns="0" bIns="0" rtlCol="0" anchor="t">
            <a:spAutoFit/>
          </a:bodyPr>
          <a:lstStyle/>
          <a:p>
            <a:pPr algn="ctr">
              <a:lnSpc>
                <a:spcPts val="2873"/>
              </a:lnSpc>
            </a:pPr>
            <a:r>
              <a:rPr lang="en-US" sz="2052" dirty="0">
                <a:solidFill>
                  <a:srgbClr val="3B3B3B"/>
                </a:solidFill>
                <a:latin typeface="D-DIN Condensed"/>
              </a:rPr>
              <a:t>canacintramorelos.org.mx</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2"/>
          <a:srcRect t="7812" b="7812"/>
          <a:stretch>
            <a:fillRect/>
          </a:stretch>
        </a:blipFill>
        <a:effectLst/>
      </p:bgPr>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89D2E876-6080-49AF-82C8-BEC5822B7E81}"/>
              </a:ext>
            </a:extLst>
          </p:cNvPr>
          <p:cNvSpPr/>
          <p:nvPr/>
        </p:nvSpPr>
        <p:spPr>
          <a:xfrm>
            <a:off x="5892800" y="0"/>
            <a:ext cx="6096000" cy="6858000"/>
          </a:xfrm>
          <a:prstGeom prst="rect">
            <a:avLst/>
          </a:prstGeom>
          <a:solidFill>
            <a:srgbClr val="00206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800"/>
          </a:p>
        </p:txBody>
      </p:sp>
      <p:pic>
        <p:nvPicPr>
          <p:cNvPr id="3" name="Picture 3"/>
          <p:cNvPicPr>
            <a:picLocks noChangeAspect="1"/>
          </p:cNvPicPr>
          <p:nvPr/>
        </p:nvPicPr>
        <p:blipFill>
          <a:blip r:embed="rId3">
            <a:alphaModFix amt="13000"/>
          </a:blip>
          <a:srcRect/>
          <a:stretch>
            <a:fillRect/>
          </a:stretch>
        </p:blipFill>
        <p:spPr>
          <a:xfrm>
            <a:off x="1351387" y="873079"/>
            <a:ext cx="4195593" cy="4237972"/>
          </a:xfrm>
          <a:prstGeom prst="rect">
            <a:avLst/>
          </a:prstGeom>
        </p:spPr>
      </p:pic>
      <p:pic>
        <p:nvPicPr>
          <p:cNvPr id="4" name="Picture 4"/>
          <p:cNvPicPr>
            <a:picLocks noChangeAspect="1"/>
          </p:cNvPicPr>
          <p:nvPr/>
        </p:nvPicPr>
        <p:blipFill>
          <a:blip r:embed="rId4">
            <a:alphaModFix amt="18999"/>
          </a:blip>
          <a:srcRect/>
          <a:stretch>
            <a:fillRect/>
          </a:stretch>
        </p:blipFill>
        <p:spPr>
          <a:xfrm>
            <a:off x="2048900" y="82960"/>
            <a:ext cx="4275417" cy="4227319"/>
          </a:xfrm>
          <a:prstGeom prst="rect">
            <a:avLst/>
          </a:prstGeom>
        </p:spPr>
      </p:pic>
      <p:pic>
        <p:nvPicPr>
          <p:cNvPr id="5" name="Picture 5"/>
          <p:cNvPicPr>
            <a:picLocks noChangeAspect="1"/>
          </p:cNvPicPr>
          <p:nvPr/>
        </p:nvPicPr>
        <p:blipFill>
          <a:blip r:embed="rId5"/>
          <a:srcRect/>
          <a:stretch>
            <a:fillRect/>
          </a:stretch>
        </p:blipFill>
        <p:spPr>
          <a:xfrm>
            <a:off x="6213428" y="5459756"/>
            <a:ext cx="5414345" cy="1133629"/>
          </a:xfrm>
          <a:prstGeom prst="rect">
            <a:avLst/>
          </a:prstGeom>
        </p:spPr>
      </p:pic>
      <p:pic>
        <p:nvPicPr>
          <p:cNvPr id="6" name="Picture 6"/>
          <p:cNvPicPr>
            <a:picLocks noChangeAspect="1"/>
          </p:cNvPicPr>
          <p:nvPr/>
        </p:nvPicPr>
        <p:blipFill>
          <a:blip r:embed="rId6"/>
          <a:srcRect/>
          <a:stretch>
            <a:fillRect/>
          </a:stretch>
        </p:blipFill>
        <p:spPr>
          <a:xfrm>
            <a:off x="399181" y="5556247"/>
            <a:ext cx="1114493" cy="1117121"/>
          </a:xfrm>
          <a:prstGeom prst="rect">
            <a:avLst/>
          </a:prstGeom>
        </p:spPr>
      </p:pic>
      <p:pic>
        <p:nvPicPr>
          <p:cNvPr id="7" name="Picture 7"/>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1582980" y="5624695"/>
            <a:ext cx="300479" cy="300479"/>
          </a:xfrm>
          <a:prstGeom prst="rect">
            <a:avLst/>
          </a:prstGeom>
        </p:spPr>
      </p:pic>
      <p:pic>
        <p:nvPicPr>
          <p:cNvPr id="8" name="Picture 8"/>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1582980" y="6026570"/>
            <a:ext cx="291261" cy="291261"/>
          </a:xfrm>
          <a:prstGeom prst="rect">
            <a:avLst/>
          </a:prstGeom>
        </p:spPr>
      </p:pic>
      <p:sp>
        <p:nvSpPr>
          <p:cNvPr id="10" name="TextBox 10"/>
          <p:cNvSpPr txBox="1"/>
          <p:nvPr/>
        </p:nvSpPr>
        <p:spPr>
          <a:xfrm>
            <a:off x="1582980" y="6224123"/>
            <a:ext cx="2795255" cy="850361"/>
          </a:xfrm>
          <a:prstGeom prst="rect">
            <a:avLst/>
          </a:prstGeom>
        </p:spPr>
        <p:txBody>
          <a:bodyPr lIns="0" tIns="0" rIns="0" bIns="0" rtlCol="0" anchor="t">
            <a:spAutoFit/>
          </a:bodyPr>
          <a:lstStyle/>
          <a:p>
            <a:pPr algn="ctr">
              <a:lnSpc>
                <a:spcPts val="3486"/>
              </a:lnSpc>
            </a:pPr>
            <a:r>
              <a:rPr lang="en-US" sz="2489">
                <a:solidFill>
                  <a:srgbClr val="FFFFFF"/>
                </a:solidFill>
                <a:latin typeface="D-DIN Condensed"/>
              </a:rPr>
              <a:t>canacintramorelos.org.mx</a:t>
            </a:r>
          </a:p>
        </p:txBody>
      </p:sp>
      <p:sp>
        <p:nvSpPr>
          <p:cNvPr id="11" name="TextBox 11"/>
          <p:cNvSpPr txBox="1"/>
          <p:nvPr/>
        </p:nvSpPr>
        <p:spPr>
          <a:xfrm>
            <a:off x="1948419" y="5963070"/>
            <a:ext cx="1490067" cy="332399"/>
          </a:xfrm>
          <a:prstGeom prst="rect">
            <a:avLst/>
          </a:prstGeom>
        </p:spPr>
        <p:txBody>
          <a:bodyPr lIns="0" tIns="0" rIns="0" bIns="0" rtlCol="0" anchor="t">
            <a:spAutoFit/>
          </a:bodyPr>
          <a:lstStyle/>
          <a:p>
            <a:pPr algn="ctr">
              <a:lnSpc>
                <a:spcPts val="2873"/>
              </a:lnSpc>
              <a:spcBef>
                <a:spcPct val="0"/>
              </a:spcBef>
            </a:pPr>
            <a:r>
              <a:rPr lang="en-US" sz="2052">
                <a:solidFill>
                  <a:srgbClr val="FFFFFF"/>
                </a:solidFill>
                <a:latin typeface="D-DIN Condensed"/>
              </a:rPr>
              <a:t>@morcanacintra</a:t>
            </a:r>
          </a:p>
        </p:txBody>
      </p:sp>
      <p:sp>
        <p:nvSpPr>
          <p:cNvPr id="12" name="TextBox 12"/>
          <p:cNvSpPr txBox="1"/>
          <p:nvPr/>
        </p:nvSpPr>
        <p:spPr>
          <a:xfrm>
            <a:off x="1948418" y="5561195"/>
            <a:ext cx="2229842" cy="332399"/>
          </a:xfrm>
          <a:prstGeom prst="rect">
            <a:avLst/>
          </a:prstGeom>
        </p:spPr>
        <p:txBody>
          <a:bodyPr lIns="0" tIns="0" rIns="0" bIns="0" rtlCol="0" anchor="t">
            <a:spAutoFit/>
          </a:bodyPr>
          <a:lstStyle/>
          <a:p>
            <a:pPr algn="ctr">
              <a:lnSpc>
                <a:spcPts val="2873"/>
              </a:lnSpc>
              <a:spcBef>
                <a:spcPct val="0"/>
              </a:spcBef>
            </a:pPr>
            <a:r>
              <a:rPr lang="en-US" sz="2052">
                <a:solidFill>
                  <a:srgbClr val="FFFFFF"/>
                </a:solidFill>
                <a:latin typeface="D-DIN Condensed"/>
              </a:rPr>
              <a:t>canacintramorelosoficial</a:t>
            </a:r>
          </a:p>
        </p:txBody>
      </p:sp>
      <p:sp>
        <p:nvSpPr>
          <p:cNvPr id="14" name="TextBox 9">
            <a:extLst>
              <a:ext uri="{FF2B5EF4-FFF2-40B4-BE49-F238E27FC236}">
                <a16:creationId xmlns:a16="http://schemas.microsoft.com/office/drawing/2014/main" id="{735E43CB-AADC-49C3-AAFC-F28D6766432A}"/>
              </a:ext>
            </a:extLst>
          </p:cNvPr>
          <p:cNvSpPr txBox="1"/>
          <p:nvPr/>
        </p:nvSpPr>
        <p:spPr>
          <a:xfrm>
            <a:off x="6450736" y="828630"/>
            <a:ext cx="4939729" cy="502445"/>
          </a:xfrm>
          <a:prstGeom prst="rect">
            <a:avLst/>
          </a:prstGeom>
        </p:spPr>
        <p:txBody>
          <a:bodyPr lIns="0" tIns="0" rIns="0" bIns="0" rtlCol="0" anchor="t">
            <a:spAutoFit/>
          </a:bodyPr>
          <a:lstStyle/>
          <a:p>
            <a:pPr algn="just">
              <a:lnSpc>
                <a:spcPts val="4165"/>
              </a:lnSpc>
            </a:pPr>
            <a:r>
              <a:rPr lang="en-US" sz="3442" spc="69" dirty="0">
                <a:solidFill>
                  <a:schemeClr val="bg1"/>
                </a:solidFill>
                <a:effectLst>
                  <a:outerShdw blurRad="38100" dist="38100" dir="2700000" algn="tl">
                    <a:srgbClr val="000000">
                      <a:alpha val="43137"/>
                    </a:srgbClr>
                  </a:outerShdw>
                </a:effectLst>
                <a:latin typeface="D-DIN Condensed"/>
              </a:rPr>
              <a:t>9.- ASUNTOS GENERALES</a:t>
            </a:r>
            <a:endParaRPr lang="en-US" sz="1116" spc="22" dirty="0">
              <a:solidFill>
                <a:schemeClr val="bg1"/>
              </a:solidFill>
              <a:effectLst>
                <a:outerShdw blurRad="38100" dist="38100" dir="2700000" algn="tl">
                  <a:srgbClr val="000000">
                    <a:alpha val="43137"/>
                  </a:srgbClr>
                </a:outerShdw>
              </a:effectLst>
              <a:latin typeface="Arimo"/>
            </a:endParaRPr>
          </a:p>
        </p:txBody>
      </p:sp>
    </p:spTree>
    <p:extLst>
      <p:ext uri="{BB962C8B-B14F-4D97-AF65-F5344CB8AC3E}">
        <p14:creationId xmlns:p14="http://schemas.microsoft.com/office/powerpoint/2010/main" val="18802566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zul Oscuro Fotos Publicaciones Presentación (1)">
            <a:hlinkClick r:id="" action="ppaction://media"/>
            <a:extLst>
              <a:ext uri="{FF2B5EF4-FFF2-40B4-BE49-F238E27FC236}">
                <a16:creationId xmlns:a16="http://schemas.microsoft.com/office/drawing/2014/main" id="{F740A03F-66F3-4DDB-856E-59617670BB6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070774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2">
            <a:alphaModFix amt="67000"/>
          </a:blip>
          <a:srcRect t="26923" r="45265" b="26923"/>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25000"/>
          </a:blip>
          <a:srcRect/>
          <a:stretch>
            <a:fillRect/>
          </a:stretch>
        </p:blipFill>
        <p:spPr>
          <a:xfrm>
            <a:off x="-3390524" y="-173970"/>
            <a:ext cx="11682469" cy="7719874"/>
          </a:xfrm>
          <a:prstGeom prst="rect">
            <a:avLst/>
          </a:prstGeom>
        </p:spPr>
      </p:pic>
      <p:pic>
        <p:nvPicPr>
          <p:cNvPr id="3" name="Picture 3"/>
          <p:cNvPicPr>
            <a:picLocks noChangeAspect="1"/>
          </p:cNvPicPr>
          <p:nvPr/>
        </p:nvPicPr>
        <p:blipFill>
          <a:blip r:embed="rId4">
            <a:alphaModFix amt="35000"/>
          </a:blip>
          <a:srcRect/>
          <a:stretch>
            <a:fillRect/>
          </a:stretch>
        </p:blipFill>
        <p:spPr>
          <a:xfrm>
            <a:off x="3172768" y="-173970"/>
            <a:ext cx="3396599" cy="3264981"/>
          </a:xfrm>
          <a:prstGeom prst="rect">
            <a:avLst/>
          </a:prstGeom>
        </p:spPr>
      </p:pic>
      <p:pic>
        <p:nvPicPr>
          <p:cNvPr id="4" name="Picture 4"/>
          <p:cNvPicPr>
            <a:picLocks noChangeAspect="1"/>
          </p:cNvPicPr>
          <p:nvPr/>
        </p:nvPicPr>
        <p:blipFill>
          <a:blip r:embed="rId5"/>
          <a:srcRect r="48875"/>
          <a:stretch>
            <a:fillRect/>
          </a:stretch>
        </p:blipFill>
        <p:spPr>
          <a:xfrm>
            <a:off x="574115" y="5733437"/>
            <a:ext cx="4173115" cy="1013521"/>
          </a:xfrm>
          <a:prstGeom prst="rect">
            <a:avLst/>
          </a:prstGeom>
        </p:spPr>
      </p:pic>
      <p:pic>
        <p:nvPicPr>
          <p:cNvPr id="5" name="Picture 5"/>
          <p:cNvPicPr>
            <a:picLocks noChangeAspect="1"/>
          </p:cNvPicPr>
          <p:nvPr/>
        </p:nvPicPr>
        <p:blipFill>
          <a:blip r:embed="rId5"/>
          <a:srcRect l="51409"/>
          <a:stretch>
            <a:fillRect/>
          </a:stretch>
        </p:blipFill>
        <p:spPr>
          <a:xfrm>
            <a:off x="362575" y="4552708"/>
            <a:ext cx="3966216" cy="1013521"/>
          </a:xfrm>
          <a:prstGeom prst="rect">
            <a:avLst/>
          </a:prstGeom>
        </p:spPr>
      </p:pic>
      <p:sp>
        <p:nvSpPr>
          <p:cNvPr id="6" name="TextBox 6"/>
          <p:cNvSpPr txBox="1"/>
          <p:nvPr/>
        </p:nvSpPr>
        <p:spPr>
          <a:xfrm>
            <a:off x="6553229" y="3227382"/>
            <a:ext cx="5638771" cy="2884636"/>
          </a:xfrm>
          <a:prstGeom prst="rect">
            <a:avLst/>
          </a:prstGeom>
        </p:spPr>
        <p:txBody>
          <a:bodyPr lIns="0" tIns="0" rIns="0" bIns="0" rtlCol="0" anchor="t">
            <a:spAutoFit/>
          </a:bodyPr>
          <a:lstStyle/>
          <a:p>
            <a:pPr algn="ctr">
              <a:lnSpc>
                <a:spcPts val="7780"/>
              </a:lnSpc>
              <a:spcBef>
                <a:spcPct val="0"/>
              </a:spcBef>
            </a:pPr>
            <a:r>
              <a:rPr lang="en-US" sz="5557">
                <a:solidFill>
                  <a:srgbClr val="FFFFFF"/>
                </a:solidFill>
                <a:latin typeface="Gotham Black"/>
              </a:rPr>
              <a:t>POR SU ATENCIÓN GRACIAS</a:t>
            </a:r>
          </a:p>
        </p:txBody>
      </p:sp>
      <p:pic>
        <p:nvPicPr>
          <p:cNvPr id="7" name="Picture 7"/>
          <p:cNvPicPr>
            <a:picLocks noChangeAspect="1"/>
          </p:cNvPicPr>
          <p:nvPr/>
        </p:nvPicPr>
        <p:blipFill>
          <a:blip r:embed="rId6"/>
          <a:srcRect/>
          <a:stretch>
            <a:fillRect/>
          </a:stretch>
        </p:blipFill>
        <p:spPr>
          <a:xfrm>
            <a:off x="2125412" y="522938"/>
            <a:ext cx="7941176" cy="1662684"/>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C890DB6B-CAEC-4ACE-BD25-0216E6802A6C}"/>
              </a:ext>
            </a:extLst>
          </p:cNvPr>
          <p:cNvSpPr/>
          <p:nvPr/>
        </p:nvSpPr>
        <p:spPr>
          <a:xfrm>
            <a:off x="0" y="1074834"/>
            <a:ext cx="12192000" cy="514816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800"/>
          </a:p>
        </p:txBody>
      </p:sp>
      <p:pic>
        <p:nvPicPr>
          <p:cNvPr id="2" name="Picture 2"/>
          <p:cNvPicPr>
            <a:picLocks noChangeAspect="1"/>
          </p:cNvPicPr>
          <p:nvPr/>
        </p:nvPicPr>
        <p:blipFill>
          <a:blip r:embed="rId2">
            <a:alphaModFix amt="28000"/>
          </a:blip>
          <a:srcRect/>
          <a:stretch>
            <a:fillRect/>
          </a:stretch>
        </p:blipFill>
        <p:spPr>
          <a:xfrm>
            <a:off x="6388173" y="1074834"/>
            <a:ext cx="6096287" cy="5860055"/>
          </a:xfrm>
          <a:prstGeom prst="rect">
            <a:avLst/>
          </a:prstGeom>
        </p:spPr>
      </p:pic>
      <p:grpSp>
        <p:nvGrpSpPr>
          <p:cNvPr id="4" name="Group 4"/>
          <p:cNvGrpSpPr/>
          <p:nvPr/>
        </p:nvGrpSpPr>
        <p:grpSpPr>
          <a:xfrm>
            <a:off x="685801" y="950963"/>
            <a:ext cx="4264311" cy="5438485"/>
            <a:chOff x="0" y="0"/>
            <a:chExt cx="8528622" cy="10876969"/>
          </a:xfrm>
        </p:grpSpPr>
        <p:pic>
          <p:nvPicPr>
            <p:cNvPr id="5" name="Picture 5"/>
            <p:cNvPicPr>
              <a:picLocks noChangeAspect="1"/>
            </p:cNvPicPr>
            <p:nvPr/>
          </p:nvPicPr>
          <p:blipFill>
            <a:blip r:embed="rId3"/>
            <a:srcRect l="23879" r="23879"/>
            <a:stretch>
              <a:fillRect/>
            </a:stretch>
          </p:blipFill>
          <p:spPr>
            <a:xfrm>
              <a:off x="0" y="0"/>
              <a:ext cx="8528622" cy="10876969"/>
            </a:xfrm>
            <a:prstGeom prst="rect">
              <a:avLst/>
            </a:prstGeom>
          </p:spPr>
        </p:pic>
      </p:grpSp>
      <p:sp>
        <p:nvSpPr>
          <p:cNvPr id="6" name="TextBox 6"/>
          <p:cNvSpPr txBox="1"/>
          <p:nvPr/>
        </p:nvSpPr>
        <p:spPr>
          <a:xfrm>
            <a:off x="5313143" y="1584086"/>
            <a:ext cx="6491789" cy="3303212"/>
          </a:xfrm>
          <a:prstGeom prst="rect">
            <a:avLst/>
          </a:prstGeom>
        </p:spPr>
        <p:txBody>
          <a:bodyPr lIns="0" tIns="0" rIns="0" bIns="0" rtlCol="0" anchor="t">
            <a:spAutoFit/>
          </a:bodyPr>
          <a:lstStyle/>
          <a:p>
            <a:pPr marL="342917" indent="-342917" algn="just">
              <a:lnSpc>
                <a:spcPts val="2901"/>
              </a:lnSpc>
              <a:spcBef>
                <a:spcPct val="0"/>
              </a:spcBef>
              <a:buFont typeface="+mj-lt"/>
              <a:buAutoNum type="arabicPeriod" startAt="4"/>
            </a:pPr>
            <a:r>
              <a:rPr lang="en-US" sz="1883" spc="37" dirty="0" err="1">
                <a:solidFill>
                  <a:schemeClr val="bg1"/>
                </a:solidFill>
                <a:latin typeface="D-DIN Condensed"/>
              </a:rPr>
              <a:t>Elección</a:t>
            </a:r>
            <a:r>
              <a:rPr lang="en-US" sz="1883" spc="37" dirty="0">
                <a:solidFill>
                  <a:schemeClr val="bg1"/>
                </a:solidFill>
                <a:latin typeface="D-DIN Condensed"/>
              </a:rPr>
              <a:t> de </a:t>
            </a:r>
            <a:r>
              <a:rPr lang="en-US" sz="1883" spc="37" dirty="0" err="1">
                <a:solidFill>
                  <a:schemeClr val="bg1"/>
                </a:solidFill>
                <a:latin typeface="D-DIN Condensed"/>
              </a:rPr>
              <a:t>Consejeros</a:t>
            </a:r>
            <a:r>
              <a:rPr lang="en-US" sz="1883" spc="37" dirty="0">
                <a:solidFill>
                  <a:schemeClr val="bg1"/>
                </a:solidFill>
                <a:latin typeface="D-DIN Condensed"/>
              </a:rPr>
              <a:t> </a:t>
            </a:r>
            <a:r>
              <a:rPr lang="en-US" sz="1883" spc="37" dirty="0" err="1">
                <a:solidFill>
                  <a:schemeClr val="bg1"/>
                </a:solidFill>
                <a:latin typeface="D-DIN Condensed"/>
              </a:rPr>
              <a:t>Propietario</a:t>
            </a:r>
            <a:r>
              <a:rPr lang="en-US" sz="1883" spc="37" dirty="0">
                <a:solidFill>
                  <a:schemeClr val="bg1"/>
                </a:solidFill>
                <a:latin typeface="D-DIN Condensed"/>
              </a:rPr>
              <a:t> y </a:t>
            </a:r>
            <a:r>
              <a:rPr lang="en-US" sz="1883" spc="37" dirty="0" err="1">
                <a:solidFill>
                  <a:schemeClr val="bg1"/>
                </a:solidFill>
                <a:latin typeface="D-DIN Condensed"/>
              </a:rPr>
              <a:t>Suplente</a:t>
            </a:r>
            <a:r>
              <a:rPr lang="en-US" sz="1883" spc="37" dirty="0">
                <a:solidFill>
                  <a:schemeClr val="bg1"/>
                </a:solidFill>
                <a:latin typeface="D-DIN Condensed"/>
              </a:rPr>
              <a:t> NON de la </a:t>
            </a:r>
            <a:r>
              <a:rPr lang="en-US" sz="1883" spc="37" dirty="0" err="1">
                <a:solidFill>
                  <a:schemeClr val="bg1"/>
                </a:solidFill>
                <a:latin typeface="D-DIN Condensed"/>
              </a:rPr>
              <a:t>Delegación</a:t>
            </a:r>
            <a:r>
              <a:rPr lang="en-US" sz="1883" spc="37" dirty="0">
                <a:solidFill>
                  <a:schemeClr val="bg1"/>
                </a:solidFill>
                <a:latin typeface="D-DIN Condensed"/>
              </a:rPr>
              <a:t>, ante el </a:t>
            </a:r>
            <a:r>
              <a:rPr lang="en-US" sz="1883" spc="37" dirty="0" err="1">
                <a:solidFill>
                  <a:schemeClr val="bg1"/>
                </a:solidFill>
                <a:latin typeface="D-DIN Condensed"/>
              </a:rPr>
              <a:t>Consejo</a:t>
            </a:r>
            <a:r>
              <a:rPr lang="en-US" sz="1883" spc="37" dirty="0">
                <a:solidFill>
                  <a:schemeClr val="bg1"/>
                </a:solidFill>
                <a:latin typeface="D-DIN Condensed"/>
              </a:rPr>
              <a:t> </a:t>
            </a:r>
            <a:r>
              <a:rPr lang="en-US" sz="1883" spc="37" dirty="0" err="1">
                <a:solidFill>
                  <a:schemeClr val="bg1"/>
                </a:solidFill>
                <a:latin typeface="D-DIN Condensed"/>
              </a:rPr>
              <a:t>Directivo</a:t>
            </a:r>
            <a:r>
              <a:rPr lang="en-US" sz="1883" spc="37" dirty="0">
                <a:solidFill>
                  <a:schemeClr val="bg1"/>
                </a:solidFill>
                <a:latin typeface="D-DIN Condensed"/>
              </a:rPr>
              <a:t> de la </a:t>
            </a:r>
            <a:r>
              <a:rPr lang="en-US" sz="1883" spc="37" dirty="0" err="1">
                <a:solidFill>
                  <a:schemeClr val="bg1"/>
                </a:solidFill>
                <a:latin typeface="D-DIN Condensed"/>
              </a:rPr>
              <a:t>Cámara</a:t>
            </a:r>
            <a:r>
              <a:rPr lang="en-US" sz="1883" spc="37" dirty="0">
                <a:solidFill>
                  <a:schemeClr val="bg1"/>
                </a:solidFill>
                <a:latin typeface="D-DIN Condensed"/>
              </a:rPr>
              <a:t>, en </a:t>
            </a:r>
            <a:r>
              <a:rPr lang="en-US" sz="1883" spc="37" dirty="0" err="1">
                <a:solidFill>
                  <a:schemeClr val="bg1"/>
                </a:solidFill>
                <a:latin typeface="D-DIN Condensed"/>
              </a:rPr>
              <a:t>sustitución</a:t>
            </a:r>
            <a:r>
              <a:rPr lang="en-US" sz="1883" spc="37" dirty="0">
                <a:solidFill>
                  <a:schemeClr val="bg1"/>
                </a:solidFill>
                <a:latin typeface="D-DIN Condensed"/>
              </a:rPr>
              <a:t> de los </a:t>
            </a:r>
            <a:r>
              <a:rPr lang="en-US" sz="1883" spc="37" dirty="0" err="1">
                <a:solidFill>
                  <a:schemeClr val="bg1"/>
                </a:solidFill>
                <a:latin typeface="D-DIN Condensed"/>
              </a:rPr>
              <a:t>Consejeros</a:t>
            </a:r>
            <a:r>
              <a:rPr lang="en-US" sz="1883" spc="37" dirty="0">
                <a:solidFill>
                  <a:schemeClr val="bg1"/>
                </a:solidFill>
                <a:latin typeface="D-DIN Condensed"/>
              </a:rPr>
              <a:t> </a:t>
            </a:r>
            <a:r>
              <a:rPr lang="en-US" sz="1883" spc="37" dirty="0" err="1">
                <a:solidFill>
                  <a:schemeClr val="bg1"/>
                </a:solidFill>
                <a:latin typeface="D-DIN Condensed"/>
              </a:rPr>
              <a:t>Nones</a:t>
            </a:r>
            <a:r>
              <a:rPr lang="en-US" sz="1883" spc="37" dirty="0">
                <a:solidFill>
                  <a:schemeClr val="bg1"/>
                </a:solidFill>
                <a:latin typeface="D-DIN Condensed"/>
              </a:rPr>
              <a:t> que </a:t>
            </a:r>
            <a:r>
              <a:rPr lang="en-US" sz="1883" spc="37" dirty="0" err="1">
                <a:solidFill>
                  <a:schemeClr val="bg1"/>
                </a:solidFill>
                <a:latin typeface="D-DIN Condensed"/>
              </a:rPr>
              <a:t>terminan</a:t>
            </a:r>
            <a:r>
              <a:rPr lang="en-US" sz="1883" spc="37" dirty="0">
                <a:solidFill>
                  <a:schemeClr val="bg1"/>
                </a:solidFill>
                <a:latin typeface="D-DIN Condensed"/>
              </a:rPr>
              <a:t> </a:t>
            </a:r>
            <a:r>
              <a:rPr lang="en-US" sz="1883" spc="37" dirty="0" err="1">
                <a:solidFill>
                  <a:schemeClr val="bg1"/>
                </a:solidFill>
                <a:latin typeface="D-DIN Condensed"/>
              </a:rPr>
              <a:t>su</a:t>
            </a:r>
            <a:r>
              <a:rPr lang="en-US" sz="1883" spc="37" dirty="0">
                <a:solidFill>
                  <a:schemeClr val="bg1"/>
                </a:solidFill>
                <a:latin typeface="D-DIN Condensed"/>
              </a:rPr>
              <a:t> cargo y que </a:t>
            </a:r>
            <a:r>
              <a:rPr lang="en-US" sz="1883" spc="37" dirty="0" err="1">
                <a:solidFill>
                  <a:schemeClr val="bg1"/>
                </a:solidFill>
                <a:latin typeface="D-DIN Condensed"/>
              </a:rPr>
              <a:t>serán</a:t>
            </a:r>
            <a:r>
              <a:rPr lang="en-US" sz="1883" spc="37" dirty="0">
                <a:solidFill>
                  <a:schemeClr val="bg1"/>
                </a:solidFill>
                <a:latin typeface="D-DIN Condensed"/>
              </a:rPr>
              <a:t> </a:t>
            </a:r>
            <a:r>
              <a:rPr lang="en-US" sz="1883" spc="37" dirty="0" err="1">
                <a:solidFill>
                  <a:schemeClr val="bg1"/>
                </a:solidFill>
                <a:latin typeface="D-DIN Condensed"/>
              </a:rPr>
              <a:t>propuestos</a:t>
            </a:r>
            <a:r>
              <a:rPr lang="en-US" sz="1883" spc="37" dirty="0">
                <a:solidFill>
                  <a:schemeClr val="bg1"/>
                </a:solidFill>
                <a:latin typeface="D-DIN Condensed"/>
              </a:rPr>
              <a:t> a la LXXX </a:t>
            </a:r>
            <a:r>
              <a:rPr lang="en-US" sz="1883" spc="37" dirty="0" err="1">
                <a:solidFill>
                  <a:schemeClr val="bg1"/>
                </a:solidFill>
                <a:latin typeface="D-DIN Condensed"/>
              </a:rPr>
              <a:t>Asamblea</a:t>
            </a:r>
            <a:r>
              <a:rPr lang="en-US" sz="1883" spc="37" dirty="0">
                <a:solidFill>
                  <a:schemeClr val="bg1"/>
                </a:solidFill>
                <a:latin typeface="D-DIN Condensed"/>
              </a:rPr>
              <a:t> General </a:t>
            </a:r>
            <a:r>
              <a:rPr lang="en-US" sz="1883" spc="37" dirty="0" err="1">
                <a:solidFill>
                  <a:schemeClr val="bg1"/>
                </a:solidFill>
                <a:latin typeface="D-DIN Condensed"/>
              </a:rPr>
              <a:t>Ordinaria</a:t>
            </a:r>
            <a:r>
              <a:rPr lang="en-US" sz="1883" spc="37" dirty="0">
                <a:solidFill>
                  <a:schemeClr val="bg1"/>
                </a:solidFill>
                <a:latin typeface="D-DIN Condensed"/>
              </a:rPr>
              <a:t> de la </a:t>
            </a:r>
            <a:r>
              <a:rPr lang="en-US" sz="1883" spc="37" dirty="0" err="1">
                <a:solidFill>
                  <a:schemeClr val="bg1"/>
                </a:solidFill>
                <a:latin typeface="D-DIN Condensed"/>
              </a:rPr>
              <a:t>Cámara</a:t>
            </a:r>
            <a:r>
              <a:rPr lang="en-US" sz="1883" spc="37" dirty="0">
                <a:solidFill>
                  <a:schemeClr val="bg1"/>
                </a:solidFill>
                <a:latin typeface="D-DIN Condensed"/>
              </a:rPr>
              <a:t> para </a:t>
            </a:r>
            <a:r>
              <a:rPr lang="en-US" sz="1883" spc="37" dirty="0" err="1">
                <a:solidFill>
                  <a:schemeClr val="bg1"/>
                </a:solidFill>
                <a:latin typeface="D-DIN Condensed"/>
              </a:rPr>
              <a:t>su</a:t>
            </a:r>
            <a:r>
              <a:rPr lang="en-US" sz="1883" spc="37" dirty="0">
                <a:solidFill>
                  <a:schemeClr val="bg1"/>
                </a:solidFill>
                <a:latin typeface="D-DIN Condensed"/>
              </a:rPr>
              <a:t> </a:t>
            </a:r>
            <a:r>
              <a:rPr lang="en-US" sz="1883" spc="37" dirty="0" err="1">
                <a:solidFill>
                  <a:schemeClr val="bg1"/>
                </a:solidFill>
                <a:latin typeface="D-DIN Condensed"/>
              </a:rPr>
              <a:t>nombramiento</a:t>
            </a:r>
            <a:r>
              <a:rPr lang="en-US" sz="1883" spc="37" dirty="0">
                <a:solidFill>
                  <a:schemeClr val="bg1"/>
                </a:solidFill>
                <a:latin typeface="D-DIN Condensed"/>
              </a:rPr>
              <a:t>, </a:t>
            </a:r>
            <a:r>
              <a:rPr lang="en-US" sz="1883" spc="37" dirty="0" err="1">
                <a:solidFill>
                  <a:schemeClr val="bg1"/>
                </a:solidFill>
                <a:latin typeface="D-DIN Condensed"/>
              </a:rPr>
              <a:t>considerando</a:t>
            </a:r>
            <a:r>
              <a:rPr lang="en-US" sz="1883" spc="37" dirty="0">
                <a:solidFill>
                  <a:schemeClr val="bg1"/>
                </a:solidFill>
                <a:latin typeface="D-DIN Condensed"/>
              </a:rPr>
              <a:t> que, en </a:t>
            </a:r>
            <a:r>
              <a:rPr lang="en-US" sz="1883" spc="37" dirty="0" err="1">
                <a:solidFill>
                  <a:schemeClr val="bg1"/>
                </a:solidFill>
                <a:latin typeface="D-DIN Condensed"/>
              </a:rPr>
              <a:t>este</a:t>
            </a:r>
            <a:r>
              <a:rPr lang="en-US" sz="1883" spc="37" dirty="0">
                <a:solidFill>
                  <a:schemeClr val="bg1"/>
                </a:solidFill>
                <a:latin typeface="D-DIN Condensed"/>
              </a:rPr>
              <a:t> </a:t>
            </a:r>
            <a:r>
              <a:rPr lang="en-US" sz="1883" spc="37" dirty="0" err="1">
                <a:solidFill>
                  <a:schemeClr val="bg1"/>
                </a:solidFill>
                <a:latin typeface="D-DIN Condensed"/>
              </a:rPr>
              <a:t>período</a:t>
            </a:r>
            <a:r>
              <a:rPr lang="en-US" sz="1883" spc="37" dirty="0">
                <a:solidFill>
                  <a:schemeClr val="bg1"/>
                </a:solidFill>
                <a:latin typeface="D-DIN Condensed"/>
              </a:rPr>
              <a:t> los </a:t>
            </a:r>
            <a:r>
              <a:rPr lang="en-US" sz="1883" spc="37" dirty="0" err="1">
                <a:solidFill>
                  <a:schemeClr val="bg1"/>
                </a:solidFill>
                <a:latin typeface="D-DIN Condensed"/>
              </a:rPr>
              <a:t>Consejeros</a:t>
            </a:r>
            <a:r>
              <a:rPr lang="en-US" sz="1883" spc="37" dirty="0">
                <a:solidFill>
                  <a:schemeClr val="bg1"/>
                </a:solidFill>
                <a:latin typeface="D-DIN Condensed"/>
              </a:rPr>
              <a:t> Pares son </a:t>
            </a:r>
            <a:r>
              <a:rPr lang="en-US" sz="1883" spc="37" dirty="0" err="1">
                <a:solidFill>
                  <a:schemeClr val="bg1"/>
                </a:solidFill>
                <a:latin typeface="D-DIN Condensed"/>
              </a:rPr>
              <a:t>inamovibles</a:t>
            </a:r>
            <a:r>
              <a:rPr lang="en-US" sz="1883" spc="37" dirty="0">
                <a:solidFill>
                  <a:schemeClr val="bg1"/>
                </a:solidFill>
                <a:latin typeface="D-DIN Condensed"/>
              </a:rPr>
              <a:t>.</a:t>
            </a:r>
          </a:p>
          <a:p>
            <a:pPr marL="342917" indent="-342917" algn="just">
              <a:lnSpc>
                <a:spcPts val="2901"/>
              </a:lnSpc>
              <a:spcBef>
                <a:spcPct val="0"/>
              </a:spcBef>
              <a:buFont typeface="+mj-lt"/>
              <a:buAutoNum type="arabicPeriod" startAt="4"/>
            </a:pPr>
            <a:endParaRPr lang="en-US" sz="1883" spc="37" dirty="0">
              <a:solidFill>
                <a:schemeClr val="bg1"/>
              </a:solidFill>
              <a:latin typeface="D-DIN Condensed"/>
            </a:endParaRPr>
          </a:p>
          <a:p>
            <a:pPr marL="342917" indent="-342917" algn="just">
              <a:lnSpc>
                <a:spcPts val="2901"/>
              </a:lnSpc>
              <a:spcBef>
                <a:spcPct val="0"/>
              </a:spcBef>
              <a:buFont typeface="+mj-lt"/>
              <a:buAutoNum type="arabicPeriod" startAt="4"/>
            </a:pPr>
            <a:r>
              <a:rPr lang="en-US" sz="1883" spc="37" dirty="0" err="1">
                <a:solidFill>
                  <a:schemeClr val="bg1"/>
                </a:solidFill>
                <a:latin typeface="D-DIN Condensed"/>
              </a:rPr>
              <a:t>Elección</a:t>
            </a:r>
            <a:r>
              <a:rPr lang="en-US" sz="1883" spc="37" dirty="0">
                <a:solidFill>
                  <a:schemeClr val="bg1"/>
                </a:solidFill>
                <a:latin typeface="D-DIN Condensed"/>
              </a:rPr>
              <a:t> de la </a:t>
            </a:r>
            <a:r>
              <a:rPr lang="en-US" sz="1883" spc="37" dirty="0" err="1">
                <a:solidFill>
                  <a:schemeClr val="bg1"/>
                </a:solidFill>
                <a:latin typeface="D-DIN Condensed"/>
              </a:rPr>
              <a:t>planilla</a:t>
            </a:r>
            <a:r>
              <a:rPr lang="en-US" sz="1883" spc="37" dirty="0">
                <a:solidFill>
                  <a:schemeClr val="bg1"/>
                </a:solidFill>
                <a:latin typeface="D-DIN Condensed"/>
              </a:rPr>
              <a:t> </a:t>
            </a:r>
            <a:r>
              <a:rPr lang="en-US" sz="1883" spc="37" dirty="0" err="1">
                <a:solidFill>
                  <a:schemeClr val="bg1"/>
                </a:solidFill>
                <a:latin typeface="D-DIN Condensed"/>
              </a:rPr>
              <a:t>conformada</a:t>
            </a:r>
            <a:r>
              <a:rPr lang="en-US" sz="1883" spc="37" dirty="0">
                <a:solidFill>
                  <a:schemeClr val="bg1"/>
                </a:solidFill>
                <a:latin typeface="D-DIN Condensed"/>
              </a:rPr>
              <a:t> por Presidente, </a:t>
            </a:r>
            <a:r>
              <a:rPr lang="en-US" sz="1883" spc="37" dirty="0" err="1">
                <a:solidFill>
                  <a:schemeClr val="bg1"/>
                </a:solidFill>
                <a:latin typeface="D-DIN Condensed"/>
              </a:rPr>
              <a:t>Secretario</a:t>
            </a:r>
            <a:r>
              <a:rPr lang="en-US" sz="1883" spc="37" dirty="0">
                <a:solidFill>
                  <a:schemeClr val="bg1"/>
                </a:solidFill>
                <a:latin typeface="D-DIN Condensed"/>
              </a:rPr>
              <a:t> y </a:t>
            </a:r>
            <a:r>
              <a:rPr lang="en-US" sz="1883" spc="37" dirty="0" err="1">
                <a:solidFill>
                  <a:schemeClr val="bg1"/>
                </a:solidFill>
                <a:latin typeface="D-DIN Condensed"/>
              </a:rPr>
              <a:t>Tesorero</a:t>
            </a:r>
            <a:r>
              <a:rPr lang="en-US" sz="1883" spc="37" dirty="0">
                <a:solidFill>
                  <a:schemeClr val="bg1"/>
                </a:solidFill>
                <a:latin typeface="D-DIN Condensed"/>
              </a:rPr>
              <a:t> de la </a:t>
            </a:r>
            <a:r>
              <a:rPr lang="en-US" sz="1883" spc="37" dirty="0" err="1">
                <a:solidFill>
                  <a:schemeClr val="bg1"/>
                </a:solidFill>
                <a:latin typeface="D-DIN Condensed"/>
              </a:rPr>
              <a:t>Delegación</a:t>
            </a:r>
            <a:r>
              <a:rPr lang="en-US" sz="1883" spc="37" dirty="0">
                <a:solidFill>
                  <a:schemeClr val="bg1"/>
                </a:solidFill>
                <a:latin typeface="D-DIN Condensed"/>
              </a:rPr>
              <a:t>, para el </a:t>
            </a:r>
            <a:r>
              <a:rPr lang="en-US" sz="1883" spc="37" dirty="0" err="1">
                <a:solidFill>
                  <a:schemeClr val="bg1"/>
                </a:solidFill>
                <a:latin typeface="D-DIN Condensed"/>
              </a:rPr>
              <a:t>periodo</a:t>
            </a:r>
            <a:r>
              <a:rPr lang="en-US" sz="1883" spc="37" dirty="0">
                <a:solidFill>
                  <a:schemeClr val="bg1"/>
                </a:solidFill>
                <a:latin typeface="D-DIN Condensed"/>
              </a:rPr>
              <a:t> 2021-2022.</a:t>
            </a:r>
          </a:p>
        </p:txBody>
      </p:sp>
      <p:pic>
        <p:nvPicPr>
          <p:cNvPr id="7" name="Picture 7"/>
          <p:cNvPicPr>
            <a:picLocks noChangeAspect="1"/>
          </p:cNvPicPr>
          <p:nvPr/>
        </p:nvPicPr>
        <p:blipFill>
          <a:blip r:embed="rId4"/>
          <a:srcRect/>
          <a:stretch>
            <a:fillRect/>
          </a:stretch>
        </p:blipFill>
        <p:spPr>
          <a:xfrm>
            <a:off x="8970401" y="201524"/>
            <a:ext cx="3054038" cy="639439"/>
          </a:xfrm>
          <a:prstGeom prst="rect">
            <a:avLst/>
          </a:prstGeom>
        </p:spPr>
      </p:pic>
      <p:sp>
        <p:nvSpPr>
          <p:cNvPr id="8" name="TextBox 8"/>
          <p:cNvSpPr txBox="1"/>
          <p:nvPr/>
        </p:nvSpPr>
        <p:spPr>
          <a:xfrm>
            <a:off x="835862" y="212348"/>
            <a:ext cx="3527573" cy="430374"/>
          </a:xfrm>
          <a:prstGeom prst="rect">
            <a:avLst/>
          </a:prstGeom>
        </p:spPr>
        <p:txBody>
          <a:bodyPr lIns="0" tIns="0" rIns="0" bIns="0" rtlCol="0" anchor="t">
            <a:spAutoFit/>
          </a:bodyPr>
          <a:lstStyle/>
          <a:p>
            <a:pPr>
              <a:lnSpc>
                <a:spcPts val="3770"/>
              </a:lnSpc>
            </a:pPr>
            <a:r>
              <a:rPr lang="en-US" sz="2693">
                <a:solidFill>
                  <a:srgbClr val="3B3B3B"/>
                </a:solidFill>
                <a:latin typeface="Gotham Black"/>
              </a:rPr>
              <a:t>ORDEN DEL DÍA</a:t>
            </a:r>
          </a:p>
        </p:txBody>
      </p:sp>
      <p:sp>
        <p:nvSpPr>
          <p:cNvPr id="11" name="TextBox 9">
            <a:extLst>
              <a:ext uri="{FF2B5EF4-FFF2-40B4-BE49-F238E27FC236}">
                <a16:creationId xmlns:a16="http://schemas.microsoft.com/office/drawing/2014/main" id="{EB03FF86-7889-4530-977A-A4608E9BCC36}"/>
              </a:ext>
            </a:extLst>
          </p:cNvPr>
          <p:cNvSpPr txBox="1"/>
          <p:nvPr/>
        </p:nvSpPr>
        <p:spPr>
          <a:xfrm>
            <a:off x="9714599" y="6355968"/>
            <a:ext cx="2304492" cy="332399"/>
          </a:xfrm>
          <a:prstGeom prst="rect">
            <a:avLst/>
          </a:prstGeom>
        </p:spPr>
        <p:txBody>
          <a:bodyPr lIns="0" tIns="0" rIns="0" bIns="0" rtlCol="0" anchor="t">
            <a:spAutoFit/>
          </a:bodyPr>
          <a:lstStyle/>
          <a:p>
            <a:pPr algn="ctr">
              <a:lnSpc>
                <a:spcPts val="2873"/>
              </a:lnSpc>
            </a:pPr>
            <a:r>
              <a:rPr lang="en-US" sz="2052" dirty="0">
                <a:solidFill>
                  <a:srgbClr val="3B3B3B"/>
                </a:solidFill>
                <a:latin typeface="D-DIN Condensed"/>
              </a:rPr>
              <a:t>canacintramorelos.org.mx</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AF3DB85D-7E81-4F47-8C15-8D2298AE855E}"/>
              </a:ext>
            </a:extLst>
          </p:cNvPr>
          <p:cNvSpPr/>
          <p:nvPr/>
        </p:nvSpPr>
        <p:spPr>
          <a:xfrm>
            <a:off x="0" y="1074834"/>
            <a:ext cx="12192000" cy="514816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800"/>
          </a:p>
        </p:txBody>
      </p:sp>
      <p:pic>
        <p:nvPicPr>
          <p:cNvPr id="2" name="Picture 2"/>
          <p:cNvPicPr>
            <a:picLocks noChangeAspect="1"/>
          </p:cNvPicPr>
          <p:nvPr/>
        </p:nvPicPr>
        <p:blipFill>
          <a:blip r:embed="rId2">
            <a:alphaModFix amt="28000"/>
          </a:blip>
          <a:srcRect/>
          <a:stretch>
            <a:fillRect/>
          </a:stretch>
        </p:blipFill>
        <p:spPr>
          <a:xfrm>
            <a:off x="6388173" y="1074834"/>
            <a:ext cx="6096287" cy="5860055"/>
          </a:xfrm>
          <a:prstGeom prst="rect">
            <a:avLst/>
          </a:prstGeom>
        </p:spPr>
      </p:pic>
      <p:grpSp>
        <p:nvGrpSpPr>
          <p:cNvPr id="4" name="Group 4"/>
          <p:cNvGrpSpPr/>
          <p:nvPr/>
        </p:nvGrpSpPr>
        <p:grpSpPr>
          <a:xfrm>
            <a:off x="685801" y="950963"/>
            <a:ext cx="4264311" cy="5438485"/>
            <a:chOff x="0" y="0"/>
            <a:chExt cx="8528622" cy="10876969"/>
          </a:xfrm>
        </p:grpSpPr>
        <p:pic>
          <p:nvPicPr>
            <p:cNvPr id="5" name="Picture 5"/>
            <p:cNvPicPr>
              <a:picLocks noChangeAspect="1"/>
            </p:cNvPicPr>
            <p:nvPr/>
          </p:nvPicPr>
          <p:blipFill>
            <a:blip r:embed="rId3"/>
            <a:srcRect l="23879" r="23879"/>
            <a:stretch>
              <a:fillRect/>
            </a:stretch>
          </p:blipFill>
          <p:spPr>
            <a:xfrm>
              <a:off x="0" y="0"/>
              <a:ext cx="8528622" cy="10876969"/>
            </a:xfrm>
            <a:prstGeom prst="rect">
              <a:avLst/>
            </a:prstGeom>
          </p:spPr>
        </p:pic>
      </p:grpSp>
      <p:sp>
        <p:nvSpPr>
          <p:cNvPr id="6" name="TextBox 6"/>
          <p:cNvSpPr txBox="1"/>
          <p:nvPr/>
        </p:nvSpPr>
        <p:spPr>
          <a:xfrm>
            <a:off x="5200714" y="1279812"/>
            <a:ext cx="6491789" cy="4790799"/>
          </a:xfrm>
          <a:prstGeom prst="rect">
            <a:avLst/>
          </a:prstGeom>
        </p:spPr>
        <p:txBody>
          <a:bodyPr lIns="0" tIns="0" rIns="0" bIns="0" rtlCol="0" anchor="t">
            <a:spAutoFit/>
          </a:bodyPr>
          <a:lstStyle/>
          <a:p>
            <a:pPr marL="342917" indent="-342917" algn="just">
              <a:lnSpc>
                <a:spcPts val="2901"/>
              </a:lnSpc>
              <a:buFont typeface="+mj-lt"/>
              <a:buAutoNum type="arabicPeriod" startAt="6"/>
            </a:pPr>
            <a:r>
              <a:rPr lang="en-US" sz="1883" spc="37" dirty="0" err="1">
                <a:solidFill>
                  <a:schemeClr val="bg1"/>
                </a:solidFill>
                <a:latin typeface="D-DIN Condensed"/>
              </a:rPr>
              <a:t>Elección</a:t>
            </a:r>
            <a:r>
              <a:rPr lang="en-US" sz="1883" spc="37" dirty="0">
                <a:solidFill>
                  <a:schemeClr val="bg1"/>
                </a:solidFill>
                <a:latin typeface="D-DIN Condensed"/>
              </a:rPr>
              <a:t> de </a:t>
            </a:r>
            <a:r>
              <a:rPr lang="en-US" sz="1883" spc="37" dirty="0" err="1">
                <a:solidFill>
                  <a:schemeClr val="bg1"/>
                </a:solidFill>
                <a:latin typeface="D-DIN Condensed"/>
              </a:rPr>
              <a:t>tres</a:t>
            </a:r>
            <a:r>
              <a:rPr lang="en-US" sz="1883" spc="37" dirty="0">
                <a:solidFill>
                  <a:schemeClr val="bg1"/>
                </a:solidFill>
                <a:latin typeface="D-DIN Condensed"/>
              </a:rPr>
              <a:t> </a:t>
            </a:r>
            <a:r>
              <a:rPr lang="en-US" sz="1883" spc="37" dirty="0" err="1">
                <a:solidFill>
                  <a:schemeClr val="bg1"/>
                </a:solidFill>
                <a:latin typeface="D-DIN Condensed"/>
              </a:rPr>
              <a:t>Asambleísta</a:t>
            </a:r>
            <a:r>
              <a:rPr lang="en-US" sz="1883" spc="37" dirty="0">
                <a:solidFill>
                  <a:schemeClr val="bg1"/>
                </a:solidFill>
                <a:latin typeface="D-DIN Condensed"/>
              </a:rPr>
              <a:t> que a </a:t>
            </a:r>
            <a:r>
              <a:rPr lang="en-US" sz="1883" spc="37" dirty="0" err="1">
                <a:solidFill>
                  <a:schemeClr val="bg1"/>
                </a:solidFill>
                <a:latin typeface="D-DIN Condensed"/>
              </a:rPr>
              <a:t>nombre</a:t>
            </a:r>
            <a:r>
              <a:rPr lang="en-US" sz="1883" spc="37" dirty="0">
                <a:solidFill>
                  <a:schemeClr val="bg1"/>
                </a:solidFill>
                <a:latin typeface="D-DIN Condensed"/>
              </a:rPr>
              <a:t> de la </a:t>
            </a:r>
            <a:r>
              <a:rPr lang="en-US" sz="1883" spc="37" dirty="0" err="1">
                <a:solidFill>
                  <a:schemeClr val="bg1"/>
                </a:solidFill>
                <a:latin typeface="D-DIN Condensed"/>
              </a:rPr>
              <a:t>Delegación</a:t>
            </a:r>
            <a:r>
              <a:rPr lang="en-US" sz="1883" spc="37" dirty="0">
                <a:solidFill>
                  <a:schemeClr val="bg1"/>
                </a:solidFill>
                <a:latin typeface="D-DIN Condensed"/>
              </a:rPr>
              <a:t> </a:t>
            </a:r>
            <a:r>
              <a:rPr lang="en-US" sz="1883" spc="37" dirty="0" err="1">
                <a:solidFill>
                  <a:schemeClr val="bg1"/>
                </a:solidFill>
                <a:latin typeface="D-DIN Condensed"/>
              </a:rPr>
              <a:t>participarán</a:t>
            </a:r>
            <a:r>
              <a:rPr lang="en-US" sz="1883" spc="37" dirty="0">
                <a:solidFill>
                  <a:schemeClr val="bg1"/>
                </a:solidFill>
                <a:latin typeface="D-DIN Condensed"/>
              </a:rPr>
              <a:t> en la LXXX </a:t>
            </a:r>
            <a:r>
              <a:rPr lang="en-US" sz="1883" spc="37" dirty="0" err="1">
                <a:solidFill>
                  <a:schemeClr val="bg1"/>
                </a:solidFill>
                <a:latin typeface="D-DIN Condensed"/>
              </a:rPr>
              <a:t>Asamblea</a:t>
            </a:r>
            <a:r>
              <a:rPr lang="en-US" sz="1883" spc="37" dirty="0">
                <a:solidFill>
                  <a:schemeClr val="bg1"/>
                </a:solidFill>
                <a:latin typeface="D-DIN Condensed"/>
              </a:rPr>
              <a:t> General </a:t>
            </a:r>
            <a:r>
              <a:rPr lang="en-US" sz="1883" spc="37" dirty="0" err="1">
                <a:solidFill>
                  <a:schemeClr val="bg1"/>
                </a:solidFill>
                <a:latin typeface="D-DIN Condensed"/>
              </a:rPr>
              <a:t>Ordinaria</a:t>
            </a:r>
            <a:r>
              <a:rPr lang="en-US" sz="1883" spc="37" dirty="0">
                <a:solidFill>
                  <a:schemeClr val="bg1"/>
                </a:solidFill>
                <a:latin typeface="D-DIN Condensed"/>
              </a:rPr>
              <a:t> de la </a:t>
            </a:r>
            <a:r>
              <a:rPr lang="en-US" sz="1883" spc="37" dirty="0" err="1">
                <a:solidFill>
                  <a:schemeClr val="bg1"/>
                </a:solidFill>
                <a:latin typeface="D-DIN Condensed"/>
              </a:rPr>
              <a:t>Cámara</a:t>
            </a:r>
            <a:r>
              <a:rPr lang="en-US" sz="1883" spc="37" dirty="0">
                <a:solidFill>
                  <a:schemeClr val="bg1"/>
                </a:solidFill>
                <a:latin typeface="D-DIN Condensed"/>
              </a:rPr>
              <a:t> y las </a:t>
            </a:r>
            <a:r>
              <a:rPr lang="en-US" sz="1883" spc="37" dirty="0" err="1">
                <a:solidFill>
                  <a:schemeClr val="bg1"/>
                </a:solidFill>
                <a:latin typeface="D-DIN Condensed"/>
              </a:rPr>
              <a:t>Extraordinarias</a:t>
            </a:r>
            <a:r>
              <a:rPr lang="en-US" sz="1883" spc="37" dirty="0">
                <a:solidFill>
                  <a:schemeClr val="bg1"/>
                </a:solidFill>
                <a:latin typeface="D-DIN Condensed"/>
              </a:rPr>
              <a:t> que, en </a:t>
            </a:r>
            <a:r>
              <a:rPr lang="en-US" sz="1883" spc="37" dirty="0" err="1">
                <a:solidFill>
                  <a:schemeClr val="bg1"/>
                </a:solidFill>
                <a:latin typeface="D-DIN Condensed"/>
              </a:rPr>
              <a:t>su</a:t>
            </a:r>
            <a:r>
              <a:rPr lang="en-US" sz="1883" spc="37" dirty="0">
                <a:solidFill>
                  <a:schemeClr val="bg1"/>
                </a:solidFill>
                <a:latin typeface="D-DIN Condensed"/>
              </a:rPr>
              <a:t> </a:t>
            </a:r>
            <a:r>
              <a:rPr lang="en-US" sz="1883" spc="37" dirty="0" err="1">
                <a:solidFill>
                  <a:schemeClr val="bg1"/>
                </a:solidFill>
                <a:latin typeface="D-DIN Condensed"/>
              </a:rPr>
              <a:t>caso</a:t>
            </a:r>
            <a:r>
              <a:rPr lang="en-US" sz="1883" spc="37" dirty="0">
                <a:solidFill>
                  <a:schemeClr val="bg1"/>
                </a:solidFill>
                <a:latin typeface="D-DIN Condensed"/>
              </a:rPr>
              <a:t> se </a:t>
            </a:r>
            <a:r>
              <a:rPr lang="en-US" sz="1883" spc="37" dirty="0" err="1">
                <a:solidFill>
                  <a:schemeClr val="bg1"/>
                </a:solidFill>
                <a:latin typeface="D-DIN Condensed"/>
              </a:rPr>
              <a:t>convoquen</a:t>
            </a:r>
            <a:r>
              <a:rPr lang="en-US" sz="1883" spc="37" dirty="0">
                <a:solidFill>
                  <a:schemeClr val="bg1"/>
                </a:solidFill>
                <a:latin typeface="D-DIN Condensed"/>
              </a:rPr>
              <a:t> y se </a:t>
            </a:r>
            <a:r>
              <a:rPr lang="en-US" sz="1883" spc="37" dirty="0" err="1">
                <a:solidFill>
                  <a:schemeClr val="bg1"/>
                </a:solidFill>
                <a:latin typeface="D-DIN Condensed"/>
              </a:rPr>
              <a:t>celebren</a:t>
            </a:r>
            <a:r>
              <a:rPr lang="en-US" sz="1883" spc="37" dirty="0">
                <a:solidFill>
                  <a:schemeClr val="bg1"/>
                </a:solidFill>
                <a:latin typeface="D-DIN Condensed"/>
              </a:rPr>
              <a:t> </a:t>
            </a:r>
            <a:r>
              <a:rPr lang="en-US" sz="1883" spc="37" dirty="0" err="1">
                <a:solidFill>
                  <a:schemeClr val="bg1"/>
                </a:solidFill>
                <a:latin typeface="D-DIN Condensed"/>
              </a:rPr>
              <a:t>durante</a:t>
            </a:r>
            <a:r>
              <a:rPr lang="en-US" sz="1883" spc="37" dirty="0">
                <a:solidFill>
                  <a:schemeClr val="bg1"/>
                </a:solidFill>
                <a:latin typeface="D-DIN Condensed"/>
              </a:rPr>
              <a:t> el </a:t>
            </a:r>
            <a:r>
              <a:rPr lang="en-US" sz="1883" spc="37" dirty="0" err="1">
                <a:solidFill>
                  <a:schemeClr val="bg1"/>
                </a:solidFill>
                <a:latin typeface="D-DIN Condensed"/>
              </a:rPr>
              <a:t>periodo</a:t>
            </a:r>
            <a:r>
              <a:rPr lang="en-US" sz="1883" spc="37" dirty="0">
                <a:solidFill>
                  <a:schemeClr val="bg1"/>
                </a:solidFill>
                <a:latin typeface="D-DIN Condensed"/>
              </a:rPr>
              <a:t> 2021-2022.</a:t>
            </a:r>
          </a:p>
          <a:p>
            <a:pPr marL="228611" indent="-228611" algn="just">
              <a:lnSpc>
                <a:spcPts val="2901"/>
              </a:lnSpc>
              <a:buFont typeface="+mj-lt"/>
              <a:buAutoNum type="arabicPeriod" startAt="6"/>
            </a:pPr>
            <a:endParaRPr lang="en-US" sz="1883" spc="37" dirty="0">
              <a:solidFill>
                <a:schemeClr val="bg1"/>
              </a:solidFill>
              <a:latin typeface="D-DIN Condensed"/>
            </a:endParaRPr>
          </a:p>
          <a:p>
            <a:pPr marL="228611" indent="-228611" algn="just">
              <a:lnSpc>
                <a:spcPts val="2901"/>
              </a:lnSpc>
              <a:buFont typeface="+mj-lt"/>
              <a:buAutoNum type="arabicPeriod" startAt="6"/>
            </a:pPr>
            <a:r>
              <a:rPr lang="en-US" sz="1883" spc="37" dirty="0" err="1">
                <a:solidFill>
                  <a:schemeClr val="bg1"/>
                </a:solidFill>
                <a:latin typeface="D-DIN Condensed"/>
              </a:rPr>
              <a:t>Designación</a:t>
            </a:r>
            <a:r>
              <a:rPr lang="en-US" sz="1883" spc="37" dirty="0">
                <a:solidFill>
                  <a:schemeClr val="bg1"/>
                </a:solidFill>
                <a:latin typeface="D-DIN Condensed"/>
              </a:rPr>
              <a:t> por </a:t>
            </a:r>
            <a:r>
              <a:rPr lang="en-US" sz="1883" spc="37" dirty="0" err="1">
                <a:solidFill>
                  <a:schemeClr val="bg1"/>
                </a:solidFill>
                <a:latin typeface="D-DIN Condensed"/>
              </a:rPr>
              <a:t>parte</a:t>
            </a:r>
            <a:r>
              <a:rPr lang="en-US" sz="1883" spc="37" dirty="0">
                <a:solidFill>
                  <a:schemeClr val="bg1"/>
                </a:solidFill>
                <a:latin typeface="D-DIN Condensed"/>
              </a:rPr>
              <a:t> del Presidente </a:t>
            </a:r>
            <a:r>
              <a:rPr lang="en-US" sz="1883" spc="37" dirty="0" err="1">
                <a:solidFill>
                  <a:schemeClr val="bg1"/>
                </a:solidFill>
                <a:latin typeface="D-DIN Condensed"/>
              </a:rPr>
              <a:t>electo</a:t>
            </a:r>
            <a:r>
              <a:rPr lang="en-US" sz="1883" spc="37" dirty="0">
                <a:solidFill>
                  <a:schemeClr val="bg1"/>
                </a:solidFill>
                <a:latin typeface="D-DIN Condensed"/>
              </a:rPr>
              <a:t> de la </a:t>
            </a:r>
            <a:r>
              <a:rPr lang="en-US" sz="1883" spc="37" dirty="0" err="1">
                <a:solidFill>
                  <a:schemeClr val="bg1"/>
                </a:solidFill>
                <a:latin typeface="D-DIN Condensed"/>
              </a:rPr>
              <a:t>Delegación</a:t>
            </a:r>
            <a:r>
              <a:rPr lang="en-US" sz="1883" spc="37" dirty="0">
                <a:solidFill>
                  <a:schemeClr val="bg1"/>
                </a:solidFill>
                <a:latin typeface="D-DIN Condensed"/>
              </a:rPr>
              <a:t>, de los </a:t>
            </a:r>
            <a:r>
              <a:rPr lang="en-US" sz="1883" spc="37" dirty="0" err="1">
                <a:solidFill>
                  <a:schemeClr val="bg1"/>
                </a:solidFill>
                <a:latin typeface="D-DIN Condensed"/>
              </a:rPr>
              <a:t>demás</a:t>
            </a:r>
            <a:r>
              <a:rPr lang="en-US" sz="1883" spc="37" dirty="0">
                <a:solidFill>
                  <a:schemeClr val="bg1"/>
                </a:solidFill>
                <a:latin typeface="D-DIN Condensed"/>
              </a:rPr>
              <a:t> </a:t>
            </a:r>
            <a:r>
              <a:rPr lang="en-US" sz="1883" spc="37" dirty="0" err="1">
                <a:solidFill>
                  <a:schemeClr val="bg1"/>
                </a:solidFill>
                <a:latin typeface="D-DIN Condensed"/>
              </a:rPr>
              <a:t>integrantes</a:t>
            </a:r>
            <a:r>
              <a:rPr lang="en-US" sz="1883" spc="37" dirty="0">
                <a:solidFill>
                  <a:schemeClr val="bg1"/>
                </a:solidFill>
                <a:latin typeface="D-DIN Condensed"/>
              </a:rPr>
              <a:t> de la Mesa </a:t>
            </a:r>
            <a:r>
              <a:rPr lang="en-US" sz="1883" spc="37" dirty="0" err="1">
                <a:solidFill>
                  <a:schemeClr val="bg1"/>
                </a:solidFill>
                <a:latin typeface="D-DIN Condensed"/>
              </a:rPr>
              <a:t>Directiva</a:t>
            </a:r>
            <a:r>
              <a:rPr lang="en-US" sz="1883" spc="37" dirty="0">
                <a:solidFill>
                  <a:schemeClr val="bg1"/>
                </a:solidFill>
                <a:latin typeface="D-DIN Condensed"/>
              </a:rPr>
              <a:t>, </a:t>
            </a:r>
            <a:r>
              <a:rPr lang="en-US" sz="1883" spc="37" dirty="0" err="1">
                <a:solidFill>
                  <a:schemeClr val="bg1"/>
                </a:solidFill>
                <a:latin typeface="D-DIN Condensed"/>
              </a:rPr>
              <a:t>compuesta</a:t>
            </a:r>
            <a:r>
              <a:rPr lang="en-US" sz="1883" spc="37" dirty="0">
                <a:solidFill>
                  <a:schemeClr val="bg1"/>
                </a:solidFill>
                <a:latin typeface="D-DIN Condensed"/>
              </a:rPr>
              <a:t> por un </a:t>
            </a:r>
            <a:r>
              <a:rPr lang="en-US" sz="1883" spc="37" dirty="0" err="1">
                <a:solidFill>
                  <a:schemeClr val="bg1"/>
                </a:solidFill>
                <a:latin typeface="D-DIN Condensed"/>
              </a:rPr>
              <a:t>máximo</a:t>
            </a:r>
            <a:r>
              <a:rPr lang="en-US" sz="1883" spc="37" dirty="0">
                <a:solidFill>
                  <a:schemeClr val="bg1"/>
                </a:solidFill>
                <a:latin typeface="D-DIN Condensed"/>
              </a:rPr>
              <a:t> de 6 </a:t>
            </a:r>
            <a:r>
              <a:rPr lang="en-US" sz="1883" spc="37" dirty="0" err="1">
                <a:solidFill>
                  <a:schemeClr val="bg1"/>
                </a:solidFill>
                <a:latin typeface="D-DIN Condensed"/>
              </a:rPr>
              <a:t>Vicepresidentes</a:t>
            </a:r>
            <a:r>
              <a:rPr lang="en-US" sz="1883" spc="37" dirty="0">
                <a:solidFill>
                  <a:schemeClr val="bg1"/>
                </a:solidFill>
                <a:latin typeface="D-DIN Condensed"/>
              </a:rPr>
              <a:t> y </a:t>
            </a:r>
            <a:r>
              <a:rPr lang="en-US" sz="1883" spc="37" dirty="0" err="1">
                <a:solidFill>
                  <a:schemeClr val="bg1"/>
                </a:solidFill>
                <a:latin typeface="D-DIN Condensed"/>
              </a:rPr>
              <a:t>Vocales</a:t>
            </a:r>
            <a:r>
              <a:rPr lang="en-US" sz="1883" spc="37" dirty="0">
                <a:solidFill>
                  <a:schemeClr val="bg1"/>
                </a:solidFill>
                <a:latin typeface="D-DIN Condensed"/>
              </a:rPr>
              <a:t>, para el </a:t>
            </a:r>
            <a:r>
              <a:rPr lang="en-US" sz="1883" spc="37" dirty="0" err="1">
                <a:solidFill>
                  <a:schemeClr val="bg1"/>
                </a:solidFill>
                <a:latin typeface="D-DIN Condensed"/>
              </a:rPr>
              <a:t>periodo</a:t>
            </a:r>
            <a:r>
              <a:rPr lang="en-US" sz="1883" spc="37" dirty="0">
                <a:solidFill>
                  <a:schemeClr val="bg1"/>
                </a:solidFill>
                <a:latin typeface="D-DIN Condensed"/>
              </a:rPr>
              <a:t> 2021-2022.</a:t>
            </a:r>
          </a:p>
          <a:p>
            <a:pPr marL="228611" indent="-228611" algn="just">
              <a:lnSpc>
                <a:spcPts val="2901"/>
              </a:lnSpc>
              <a:buFont typeface="+mj-lt"/>
              <a:buAutoNum type="arabicPeriod" startAt="6"/>
            </a:pPr>
            <a:endParaRPr lang="en-US" sz="1883" spc="37" dirty="0">
              <a:solidFill>
                <a:schemeClr val="bg1"/>
              </a:solidFill>
              <a:latin typeface="D-DIN Condensed"/>
            </a:endParaRPr>
          </a:p>
          <a:p>
            <a:pPr marL="228611" indent="-228611" algn="just">
              <a:lnSpc>
                <a:spcPts val="2901"/>
              </a:lnSpc>
              <a:buFont typeface="+mj-lt"/>
              <a:buAutoNum type="arabicPeriod" startAt="6"/>
            </a:pPr>
            <a:r>
              <a:rPr lang="en-US" sz="1883" spc="37" dirty="0" err="1">
                <a:solidFill>
                  <a:schemeClr val="bg1"/>
                </a:solidFill>
                <a:latin typeface="D-DIN Condensed"/>
              </a:rPr>
              <a:t>Elección</a:t>
            </a:r>
            <a:r>
              <a:rPr lang="en-US" sz="1883" spc="37" dirty="0">
                <a:solidFill>
                  <a:schemeClr val="bg1"/>
                </a:solidFill>
                <a:latin typeface="D-DIN Condensed"/>
              </a:rPr>
              <a:t> </a:t>
            </a:r>
            <a:r>
              <a:rPr lang="en-US" sz="1883" spc="37" dirty="0" err="1">
                <a:solidFill>
                  <a:schemeClr val="bg1"/>
                </a:solidFill>
                <a:latin typeface="D-DIN Condensed"/>
              </a:rPr>
              <a:t>si</a:t>
            </a:r>
            <a:r>
              <a:rPr lang="en-US" sz="1883" spc="37" dirty="0">
                <a:solidFill>
                  <a:schemeClr val="bg1"/>
                </a:solidFill>
                <a:latin typeface="D-DIN Condensed"/>
              </a:rPr>
              <a:t> </a:t>
            </a:r>
            <a:r>
              <a:rPr lang="en-US" sz="1883" spc="37" dirty="0" err="1">
                <a:solidFill>
                  <a:schemeClr val="bg1"/>
                </a:solidFill>
                <a:latin typeface="D-DIN Condensed"/>
              </a:rPr>
              <a:t>así</a:t>
            </a:r>
            <a:r>
              <a:rPr lang="en-US" sz="1883" spc="37" dirty="0">
                <a:solidFill>
                  <a:schemeClr val="bg1"/>
                </a:solidFill>
                <a:latin typeface="D-DIN Condensed"/>
              </a:rPr>
              <a:t> lo </a:t>
            </a:r>
            <a:r>
              <a:rPr lang="en-US" sz="1883" spc="37" dirty="0" err="1">
                <a:solidFill>
                  <a:schemeClr val="bg1"/>
                </a:solidFill>
                <a:latin typeface="D-DIN Condensed"/>
              </a:rPr>
              <a:t>consideran</a:t>
            </a:r>
            <a:r>
              <a:rPr lang="en-US" sz="1883" spc="37" dirty="0">
                <a:solidFill>
                  <a:schemeClr val="bg1"/>
                </a:solidFill>
                <a:latin typeface="D-DIN Condensed"/>
              </a:rPr>
              <a:t>, de dos </a:t>
            </a:r>
            <a:r>
              <a:rPr lang="en-US" sz="1883" spc="37" dirty="0" err="1">
                <a:solidFill>
                  <a:schemeClr val="bg1"/>
                </a:solidFill>
                <a:latin typeface="D-DIN Condensed"/>
              </a:rPr>
              <a:t>representantes</a:t>
            </a:r>
            <a:r>
              <a:rPr lang="en-US" sz="1883" spc="37" dirty="0">
                <a:solidFill>
                  <a:schemeClr val="bg1"/>
                </a:solidFill>
                <a:latin typeface="D-DIN Condensed"/>
              </a:rPr>
              <a:t> </a:t>
            </a:r>
            <a:r>
              <a:rPr lang="en-US" sz="1883" spc="37" dirty="0" err="1">
                <a:solidFill>
                  <a:schemeClr val="bg1"/>
                </a:solidFill>
                <a:latin typeface="D-DIN Condensed"/>
              </a:rPr>
              <a:t>Propietarios</a:t>
            </a:r>
            <a:r>
              <a:rPr lang="en-US" sz="1883" spc="37" dirty="0">
                <a:solidFill>
                  <a:schemeClr val="bg1"/>
                </a:solidFill>
                <a:latin typeface="D-DIN Condensed"/>
              </a:rPr>
              <a:t> y dos </a:t>
            </a:r>
            <a:r>
              <a:rPr lang="en-US" sz="1883" spc="37" dirty="0" err="1">
                <a:solidFill>
                  <a:schemeClr val="bg1"/>
                </a:solidFill>
                <a:latin typeface="D-DIN Condensed"/>
              </a:rPr>
              <a:t>Suplentes</a:t>
            </a:r>
            <a:r>
              <a:rPr lang="en-US" sz="1883" spc="37" dirty="0">
                <a:solidFill>
                  <a:schemeClr val="bg1"/>
                </a:solidFill>
                <a:latin typeface="D-DIN Condensed"/>
              </a:rPr>
              <a:t> ante el o los </a:t>
            </a:r>
            <a:r>
              <a:rPr lang="en-US" sz="1883" spc="37" dirty="0" err="1">
                <a:solidFill>
                  <a:schemeClr val="bg1"/>
                </a:solidFill>
                <a:latin typeface="D-DIN Condensed"/>
              </a:rPr>
              <a:t>Sectores</a:t>
            </a:r>
            <a:r>
              <a:rPr lang="en-US" sz="1883" spc="37" dirty="0">
                <a:solidFill>
                  <a:schemeClr val="bg1"/>
                </a:solidFill>
                <a:latin typeface="D-DIN Condensed"/>
              </a:rPr>
              <a:t> de la </a:t>
            </a:r>
            <a:r>
              <a:rPr lang="en-US" sz="1883" spc="37" dirty="0" err="1">
                <a:solidFill>
                  <a:schemeClr val="bg1"/>
                </a:solidFill>
                <a:latin typeface="D-DIN Condensed"/>
              </a:rPr>
              <a:t>Cámara</a:t>
            </a:r>
            <a:r>
              <a:rPr lang="en-US" sz="1883" spc="37" dirty="0">
                <a:solidFill>
                  <a:schemeClr val="bg1"/>
                </a:solidFill>
                <a:latin typeface="D-DIN Condensed"/>
              </a:rPr>
              <a:t>, </a:t>
            </a:r>
            <a:r>
              <a:rPr lang="en-US" sz="1883" spc="37" dirty="0" err="1">
                <a:solidFill>
                  <a:schemeClr val="bg1"/>
                </a:solidFill>
                <a:latin typeface="D-DIN Condensed"/>
              </a:rPr>
              <a:t>cuando</a:t>
            </a:r>
            <a:r>
              <a:rPr lang="en-US" sz="1883" spc="37" dirty="0">
                <a:solidFill>
                  <a:schemeClr val="bg1"/>
                </a:solidFill>
                <a:latin typeface="D-DIN Condensed"/>
              </a:rPr>
              <a:t> </a:t>
            </a:r>
            <a:r>
              <a:rPr lang="en-US" sz="1883" spc="37" dirty="0" err="1">
                <a:solidFill>
                  <a:schemeClr val="bg1"/>
                </a:solidFill>
                <a:latin typeface="D-DIN Condensed"/>
              </a:rPr>
              <a:t>tengan</a:t>
            </a:r>
            <a:r>
              <a:rPr lang="en-US" sz="1883" spc="37" dirty="0">
                <a:solidFill>
                  <a:schemeClr val="bg1"/>
                </a:solidFill>
                <a:latin typeface="D-DIN Condensed"/>
              </a:rPr>
              <a:t> </a:t>
            </a:r>
            <a:r>
              <a:rPr lang="en-US" sz="1883" spc="37" dirty="0" err="1">
                <a:solidFill>
                  <a:schemeClr val="bg1"/>
                </a:solidFill>
                <a:latin typeface="D-DIN Condensed"/>
              </a:rPr>
              <a:t>constituidas</a:t>
            </a:r>
            <a:r>
              <a:rPr lang="en-US" sz="1883" spc="37" dirty="0">
                <a:solidFill>
                  <a:schemeClr val="bg1"/>
                </a:solidFill>
                <a:latin typeface="D-DIN Condensed"/>
              </a:rPr>
              <a:t> </a:t>
            </a:r>
            <a:r>
              <a:rPr lang="en-US" sz="1883" spc="37" dirty="0" err="1">
                <a:solidFill>
                  <a:schemeClr val="bg1"/>
                </a:solidFill>
                <a:latin typeface="D-DIN Condensed"/>
              </a:rPr>
              <a:t>Ramas</a:t>
            </a:r>
            <a:r>
              <a:rPr lang="en-US" sz="1883" spc="37" dirty="0">
                <a:solidFill>
                  <a:schemeClr val="bg1"/>
                </a:solidFill>
                <a:latin typeface="D-DIN Condensed"/>
              </a:rPr>
              <a:t> </a:t>
            </a:r>
            <a:r>
              <a:rPr lang="en-US" sz="1883" spc="37" dirty="0" err="1">
                <a:solidFill>
                  <a:schemeClr val="bg1"/>
                </a:solidFill>
                <a:latin typeface="D-DIN Condensed"/>
              </a:rPr>
              <a:t>Industriales</a:t>
            </a:r>
            <a:r>
              <a:rPr lang="en-US" sz="1883" spc="37" dirty="0">
                <a:solidFill>
                  <a:schemeClr val="bg1"/>
                </a:solidFill>
                <a:latin typeface="D-DIN Condensed"/>
              </a:rPr>
              <a:t> </a:t>
            </a:r>
            <a:r>
              <a:rPr lang="en-US" sz="1883" spc="37" dirty="0" err="1">
                <a:solidFill>
                  <a:schemeClr val="bg1"/>
                </a:solidFill>
                <a:latin typeface="D-DIN Condensed"/>
              </a:rPr>
              <a:t>Delegacionales</a:t>
            </a:r>
            <a:r>
              <a:rPr lang="en-US" sz="1883" spc="37" dirty="0">
                <a:solidFill>
                  <a:schemeClr val="bg1"/>
                </a:solidFill>
                <a:latin typeface="D-DIN Condensed"/>
              </a:rPr>
              <a:t>.</a:t>
            </a:r>
          </a:p>
          <a:p>
            <a:pPr marL="228611" indent="-228611" algn="just">
              <a:lnSpc>
                <a:spcPts val="2901"/>
              </a:lnSpc>
              <a:buFont typeface="+mj-lt"/>
              <a:buAutoNum type="arabicPeriod" startAt="6"/>
            </a:pPr>
            <a:r>
              <a:rPr lang="en-US" sz="1883" spc="37" dirty="0" err="1">
                <a:solidFill>
                  <a:schemeClr val="bg1"/>
                </a:solidFill>
                <a:latin typeface="D-DIN Condensed"/>
              </a:rPr>
              <a:t>Asuntos</a:t>
            </a:r>
            <a:r>
              <a:rPr lang="en-US" sz="1883" spc="37" dirty="0">
                <a:solidFill>
                  <a:schemeClr val="bg1"/>
                </a:solidFill>
                <a:latin typeface="D-DIN Condensed"/>
              </a:rPr>
              <a:t> </a:t>
            </a:r>
            <a:r>
              <a:rPr lang="en-US" sz="1883" spc="37" dirty="0" err="1">
                <a:solidFill>
                  <a:schemeClr val="bg1"/>
                </a:solidFill>
                <a:latin typeface="D-DIN Condensed"/>
              </a:rPr>
              <a:t>Generales</a:t>
            </a:r>
            <a:endParaRPr lang="en-US" sz="1883" spc="37" dirty="0">
              <a:solidFill>
                <a:schemeClr val="bg1"/>
              </a:solidFill>
              <a:latin typeface="D-DIN Condensed"/>
            </a:endParaRPr>
          </a:p>
        </p:txBody>
      </p:sp>
      <p:pic>
        <p:nvPicPr>
          <p:cNvPr id="7" name="Picture 7"/>
          <p:cNvPicPr>
            <a:picLocks noChangeAspect="1"/>
          </p:cNvPicPr>
          <p:nvPr/>
        </p:nvPicPr>
        <p:blipFill>
          <a:blip r:embed="rId4"/>
          <a:srcRect/>
          <a:stretch>
            <a:fillRect/>
          </a:stretch>
        </p:blipFill>
        <p:spPr>
          <a:xfrm>
            <a:off x="8970401" y="201524"/>
            <a:ext cx="3054038" cy="639439"/>
          </a:xfrm>
          <a:prstGeom prst="rect">
            <a:avLst/>
          </a:prstGeom>
        </p:spPr>
      </p:pic>
      <p:sp>
        <p:nvSpPr>
          <p:cNvPr id="8" name="TextBox 8"/>
          <p:cNvSpPr txBox="1"/>
          <p:nvPr/>
        </p:nvSpPr>
        <p:spPr>
          <a:xfrm>
            <a:off x="835862" y="212348"/>
            <a:ext cx="3527573" cy="430374"/>
          </a:xfrm>
          <a:prstGeom prst="rect">
            <a:avLst/>
          </a:prstGeom>
        </p:spPr>
        <p:txBody>
          <a:bodyPr lIns="0" tIns="0" rIns="0" bIns="0" rtlCol="0" anchor="t">
            <a:spAutoFit/>
          </a:bodyPr>
          <a:lstStyle/>
          <a:p>
            <a:pPr>
              <a:lnSpc>
                <a:spcPts val="3770"/>
              </a:lnSpc>
            </a:pPr>
            <a:r>
              <a:rPr lang="en-US" sz="2693">
                <a:solidFill>
                  <a:srgbClr val="3B3B3B"/>
                </a:solidFill>
                <a:latin typeface="Gotham Black"/>
              </a:rPr>
              <a:t>ORDEN DEL DÍA</a:t>
            </a:r>
          </a:p>
        </p:txBody>
      </p:sp>
      <p:sp>
        <p:nvSpPr>
          <p:cNvPr id="11" name="TextBox 9">
            <a:extLst>
              <a:ext uri="{FF2B5EF4-FFF2-40B4-BE49-F238E27FC236}">
                <a16:creationId xmlns:a16="http://schemas.microsoft.com/office/drawing/2014/main" id="{48D6CA66-4F10-4043-957F-99479B8813C2}"/>
              </a:ext>
            </a:extLst>
          </p:cNvPr>
          <p:cNvSpPr txBox="1"/>
          <p:nvPr/>
        </p:nvSpPr>
        <p:spPr>
          <a:xfrm>
            <a:off x="9714599" y="6355968"/>
            <a:ext cx="2304492" cy="332399"/>
          </a:xfrm>
          <a:prstGeom prst="rect">
            <a:avLst/>
          </a:prstGeom>
        </p:spPr>
        <p:txBody>
          <a:bodyPr lIns="0" tIns="0" rIns="0" bIns="0" rtlCol="0" anchor="t">
            <a:spAutoFit/>
          </a:bodyPr>
          <a:lstStyle/>
          <a:p>
            <a:pPr algn="ctr">
              <a:lnSpc>
                <a:spcPts val="2873"/>
              </a:lnSpc>
            </a:pPr>
            <a:r>
              <a:rPr lang="en-US" sz="2052" dirty="0">
                <a:solidFill>
                  <a:srgbClr val="3B3B3B"/>
                </a:solidFill>
                <a:latin typeface="D-DIN Condensed"/>
              </a:rPr>
              <a:t>canacintramorelos.org.mx</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rcRect t="2229" b="2229"/>
          <a:stretch>
            <a:fillRect/>
          </a:stretch>
        </a:blipFill>
        <a:effectLst/>
      </p:bgPr>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EC82B429-0F7B-4D4C-BF0A-73CB000CC8FC}"/>
              </a:ext>
            </a:extLst>
          </p:cNvPr>
          <p:cNvSpPr/>
          <p:nvPr/>
        </p:nvSpPr>
        <p:spPr>
          <a:xfrm>
            <a:off x="5892800" y="0"/>
            <a:ext cx="6096000" cy="6858000"/>
          </a:xfrm>
          <a:prstGeom prst="rect">
            <a:avLst/>
          </a:prstGeom>
          <a:solidFill>
            <a:srgbClr val="00206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800"/>
          </a:p>
        </p:txBody>
      </p:sp>
      <p:sp>
        <p:nvSpPr>
          <p:cNvPr id="3" name="TextBox 3"/>
          <p:cNvSpPr txBox="1"/>
          <p:nvPr/>
        </p:nvSpPr>
        <p:spPr>
          <a:xfrm>
            <a:off x="6481204" y="379775"/>
            <a:ext cx="5024997" cy="4375300"/>
          </a:xfrm>
          <a:prstGeom prst="rect">
            <a:avLst/>
          </a:prstGeom>
        </p:spPr>
        <p:txBody>
          <a:bodyPr lIns="0" tIns="0" rIns="0" bIns="0" rtlCol="0" anchor="t">
            <a:spAutoFit/>
          </a:bodyPr>
          <a:lstStyle/>
          <a:p>
            <a:pPr algn="just">
              <a:lnSpc>
                <a:spcPts val="5815"/>
              </a:lnSpc>
              <a:spcBef>
                <a:spcPct val="0"/>
              </a:spcBef>
            </a:pPr>
            <a:r>
              <a:rPr lang="en-US" sz="3776" spc="75" dirty="0">
                <a:solidFill>
                  <a:srgbClr val="FFFFFF"/>
                </a:solidFill>
                <a:latin typeface="D-DIN Condensed"/>
              </a:rPr>
              <a:t>1.- </a:t>
            </a:r>
            <a:r>
              <a:rPr lang="en-US" sz="3776" spc="75" dirty="0" err="1">
                <a:solidFill>
                  <a:srgbClr val="FFFFFF"/>
                </a:solidFill>
                <a:latin typeface="D-DIN Condensed"/>
              </a:rPr>
              <a:t>Registro</a:t>
            </a:r>
            <a:r>
              <a:rPr lang="en-US" sz="3776" spc="75" dirty="0">
                <a:solidFill>
                  <a:srgbClr val="FFFFFF"/>
                </a:solidFill>
                <a:latin typeface="D-DIN Condensed"/>
              </a:rPr>
              <a:t> de </a:t>
            </a:r>
            <a:r>
              <a:rPr lang="en-US" sz="3776" spc="75" dirty="0" err="1">
                <a:solidFill>
                  <a:srgbClr val="FFFFFF"/>
                </a:solidFill>
                <a:latin typeface="D-DIN Condensed"/>
              </a:rPr>
              <a:t>asistentes</a:t>
            </a:r>
            <a:r>
              <a:rPr lang="en-US" sz="3776" spc="75" dirty="0">
                <a:solidFill>
                  <a:srgbClr val="FFFFFF"/>
                </a:solidFill>
                <a:latin typeface="D-DIN Condensed"/>
              </a:rPr>
              <a:t> y </a:t>
            </a:r>
            <a:r>
              <a:rPr lang="en-US" sz="3776" spc="75" dirty="0" err="1">
                <a:solidFill>
                  <a:srgbClr val="FFFFFF"/>
                </a:solidFill>
                <a:latin typeface="D-DIN Condensed"/>
              </a:rPr>
              <a:t>declaración</a:t>
            </a:r>
            <a:r>
              <a:rPr lang="en-US" sz="3776" spc="75" dirty="0">
                <a:solidFill>
                  <a:srgbClr val="FFFFFF"/>
                </a:solidFill>
                <a:latin typeface="D-DIN Condensed"/>
              </a:rPr>
              <a:t> que </a:t>
            </a:r>
            <a:r>
              <a:rPr lang="en-US" sz="3776" spc="75" dirty="0" err="1">
                <a:solidFill>
                  <a:srgbClr val="FFFFFF"/>
                </a:solidFill>
                <a:latin typeface="D-DIN Condensed"/>
              </a:rPr>
              <a:t>hará</a:t>
            </a:r>
            <a:r>
              <a:rPr lang="en-US" sz="3776" spc="75" dirty="0">
                <a:solidFill>
                  <a:srgbClr val="FFFFFF"/>
                </a:solidFill>
                <a:latin typeface="D-DIN Condensed"/>
              </a:rPr>
              <a:t>, en </a:t>
            </a:r>
            <a:r>
              <a:rPr lang="en-US" sz="3776" spc="75" dirty="0" err="1">
                <a:solidFill>
                  <a:srgbClr val="FFFFFF"/>
                </a:solidFill>
                <a:latin typeface="D-DIN Condensed"/>
              </a:rPr>
              <a:t>su</a:t>
            </a:r>
            <a:r>
              <a:rPr lang="en-US" sz="3776" spc="75" dirty="0">
                <a:solidFill>
                  <a:srgbClr val="FFFFFF"/>
                </a:solidFill>
                <a:latin typeface="D-DIN Condensed"/>
              </a:rPr>
              <a:t> </a:t>
            </a:r>
            <a:r>
              <a:rPr lang="en-US" sz="3776" spc="75" dirty="0" err="1">
                <a:solidFill>
                  <a:srgbClr val="FFFFFF"/>
                </a:solidFill>
                <a:latin typeface="D-DIN Condensed"/>
              </a:rPr>
              <a:t>caso</a:t>
            </a:r>
            <a:r>
              <a:rPr lang="en-US" sz="3776" spc="75" dirty="0">
                <a:solidFill>
                  <a:srgbClr val="FFFFFF"/>
                </a:solidFill>
                <a:latin typeface="D-DIN Condensed"/>
              </a:rPr>
              <a:t>, el Presidente de la </a:t>
            </a:r>
            <a:r>
              <a:rPr lang="en-US" sz="3776" spc="75" dirty="0" err="1">
                <a:solidFill>
                  <a:srgbClr val="FFFFFF"/>
                </a:solidFill>
                <a:latin typeface="D-DIN Condensed"/>
              </a:rPr>
              <a:t>Delegación</a:t>
            </a:r>
            <a:r>
              <a:rPr lang="en-US" sz="3776" spc="75" dirty="0">
                <a:solidFill>
                  <a:srgbClr val="FFFFFF"/>
                </a:solidFill>
                <a:latin typeface="D-DIN Condensed"/>
              </a:rPr>
              <a:t> de </a:t>
            </a:r>
            <a:r>
              <a:rPr lang="en-US" sz="3776" spc="75" dirty="0" err="1">
                <a:solidFill>
                  <a:srgbClr val="FFFFFF"/>
                </a:solidFill>
                <a:latin typeface="D-DIN Condensed"/>
              </a:rPr>
              <a:t>quedar</a:t>
            </a:r>
            <a:r>
              <a:rPr lang="en-US" sz="3776" spc="75" dirty="0">
                <a:solidFill>
                  <a:srgbClr val="FFFFFF"/>
                </a:solidFill>
                <a:latin typeface="D-DIN Condensed"/>
              </a:rPr>
              <a:t> </a:t>
            </a:r>
            <a:r>
              <a:rPr lang="en-US" sz="3776" spc="75" dirty="0" err="1">
                <a:solidFill>
                  <a:srgbClr val="FFFFFF"/>
                </a:solidFill>
                <a:latin typeface="D-DIN Condensed"/>
              </a:rPr>
              <a:t>legalmente</a:t>
            </a:r>
            <a:r>
              <a:rPr lang="en-US" sz="3776" spc="75" dirty="0">
                <a:solidFill>
                  <a:srgbClr val="FFFFFF"/>
                </a:solidFill>
                <a:latin typeface="D-DIN Condensed"/>
              </a:rPr>
              <a:t> </a:t>
            </a:r>
            <a:r>
              <a:rPr lang="en-US" sz="3776" spc="75" dirty="0" err="1">
                <a:solidFill>
                  <a:srgbClr val="FFFFFF"/>
                </a:solidFill>
                <a:latin typeface="D-DIN Condensed"/>
              </a:rPr>
              <a:t>constituida</a:t>
            </a:r>
            <a:r>
              <a:rPr lang="en-US" sz="3776" spc="75" dirty="0">
                <a:solidFill>
                  <a:srgbClr val="FFFFFF"/>
                </a:solidFill>
                <a:latin typeface="D-DIN Condensed"/>
              </a:rPr>
              <a:t> la </a:t>
            </a:r>
            <a:r>
              <a:rPr lang="en-US" sz="3776" spc="75" dirty="0" err="1">
                <a:solidFill>
                  <a:srgbClr val="FFFFFF"/>
                </a:solidFill>
                <a:latin typeface="D-DIN Condensed"/>
              </a:rPr>
              <a:t>sesión</a:t>
            </a:r>
            <a:r>
              <a:rPr lang="en-US" sz="3776" spc="75" dirty="0">
                <a:solidFill>
                  <a:srgbClr val="FFFFFF"/>
                </a:solidFill>
                <a:latin typeface="D-DIN Condensed"/>
              </a:rPr>
              <a:t> </a:t>
            </a:r>
            <a:r>
              <a:rPr lang="en-US" sz="3776" spc="75" dirty="0" err="1">
                <a:solidFill>
                  <a:srgbClr val="FFFFFF"/>
                </a:solidFill>
                <a:latin typeface="D-DIN Condensed"/>
              </a:rPr>
              <a:t>anual</a:t>
            </a:r>
            <a:r>
              <a:rPr lang="en-US" sz="3776" spc="75" dirty="0">
                <a:solidFill>
                  <a:srgbClr val="FFFFFF"/>
                </a:solidFill>
                <a:latin typeface="D-DIN Condensed"/>
              </a:rPr>
              <a:t> </a:t>
            </a:r>
            <a:r>
              <a:rPr lang="en-US" sz="3776" spc="75" dirty="0" err="1">
                <a:solidFill>
                  <a:srgbClr val="FFFFFF"/>
                </a:solidFill>
                <a:latin typeface="D-DIN Condensed"/>
              </a:rPr>
              <a:t>ordinaria</a:t>
            </a:r>
            <a:r>
              <a:rPr lang="en-US" sz="3776" spc="75" dirty="0">
                <a:solidFill>
                  <a:srgbClr val="FFFFFF"/>
                </a:solidFill>
                <a:latin typeface="D-DIN Condensed"/>
              </a:rPr>
              <a:t>.</a:t>
            </a:r>
          </a:p>
        </p:txBody>
      </p:sp>
      <p:pic>
        <p:nvPicPr>
          <p:cNvPr id="4" name="Picture 4"/>
          <p:cNvPicPr>
            <a:picLocks noChangeAspect="1"/>
          </p:cNvPicPr>
          <p:nvPr/>
        </p:nvPicPr>
        <p:blipFill>
          <a:blip r:embed="rId3">
            <a:alphaModFix amt="24000"/>
          </a:blip>
          <a:srcRect/>
          <a:stretch>
            <a:fillRect/>
          </a:stretch>
        </p:blipFill>
        <p:spPr>
          <a:xfrm>
            <a:off x="1351387" y="873079"/>
            <a:ext cx="4195593" cy="4237972"/>
          </a:xfrm>
          <a:prstGeom prst="rect">
            <a:avLst/>
          </a:prstGeom>
        </p:spPr>
      </p:pic>
      <p:pic>
        <p:nvPicPr>
          <p:cNvPr id="5" name="Picture 5"/>
          <p:cNvPicPr>
            <a:picLocks noChangeAspect="1"/>
          </p:cNvPicPr>
          <p:nvPr/>
        </p:nvPicPr>
        <p:blipFill>
          <a:blip r:embed="rId4">
            <a:alphaModFix amt="25000"/>
          </a:blip>
          <a:srcRect/>
          <a:stretch>
            <a:fillRect/>
          </a:stretch>
        </p:blipFill>
        <p:spPr>
          <a:xfrm>
            <a:off x="2048900" y="82960"/>
            <a:ext cx="4275417" cy="4227319"/>
          </a:xfrm>
          <a:prstGeom prst="rect">
            <a:avLst/>
          </a:prstGeom>
        </p:spPr>
      </p:pic>
      <p:pic>
        <p:nvPicPr>
          <p:cNvPr id="6" name="Picture 6"/>
          <p:cNvPicPr>
            <a:picLocks noChangeAspect="1"/>
          </p:cNvPicPr>
          <p:nvPr/>
        </p:nvPicPr>
        <p:blipFill>
          <a:blip r:embed="rId5"/>
          <a:srcRect/>
          <a:stretch>
            <a:fillRect/>
          </a:stretch>
        </p:blipFill>
        <p:spPr>
          <a:xfrm>
            <a:off x="6213428" y="5459756"/>
            <a:ext cx="5414345" cy="1133629"/>
          </a:xfrm>
          <a:prstGeom prst="rect">
            <a:avLst/>
          </a:prstGeom>
        </p:spPr>
      </p:pic>
      <p:pic>
        <p:nvPicPr>
          <p:cNvPr id="7" name="Picture 7"/>
          <p:cNvPicPr>
            <a:picLocks noChangeAspect="1"/>
          </p:cNvPicPr>
          <p:nvPr/>
        </p:nvPicPr>
        <p:blipFill>
          <a:blip r:embed="rId6"/>
          <a:srcRect/>
          <a:stretch>
            <a:fillRect/>
          </a:stretch>
        </p:blipFill>
        <p:spPr>
          <a:xfrm>
            <a:off x="399181" y="5556247"/>
            <a:ext cx="1114493" cy="1117121"/>
          </a:xfrm>
          <a:prstGeom prst="rect">
            <a:avLst/>
          </a:prstGeom>
        </p:spPr>
      </p:pic>
      <p:pic>
        <p:nvPicPr>
          <p:cNvPr id="8" name="Picture 8"/>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1582980" y="5624695"/>
            <a:ext cx="300479" cy="300479"/>
          </a:xfrm>
          <a:prstGeom prst="rect">
            <a:avLst/>
          </a:prstGeom>
        </p:spPr>
      </p:pic>
      <p:pic>
        <p:nvPicPr>
          <p:cNvPr id="9" name="Picture 9"/>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1582980" y="6026570"/>
            <a:ext cx="291261" cy="291261"/>
          </a:xfrm>
          <a:prstGeom prst="rect">
            <a:avLst/>
          </a:prstGeom>
        </p:spPr>
      </p:pic>
      <p:sp>
        <p:nvSpPr>
          <p:cNvPr id="10" name="TextBox 10"/>
          <p:cNvSpPr txBox="1"/>
          <p:nvPr/>
        </p:nvSpPr>
        <p:spPr>
          <a:xfrm>
            <a:off x="1582980" y="6224123"/>
            <a:ext cx="2795255" cy="850361"/>
          </a:xfrm>
          <a:prstGeom prst="rect">
            <a:avLst/>
          </a:prstGeom>
        </p:spPr>
        <p:txBody>
          <a:bodyPr lIns="0" tIns="0" rIns="0" bIns="0" rtlCol="0" anchor="t">
            <a:spAutoFit/>
          </a:bodyPr>
          <a:lstStyle/>
          <a:p>
            <a:pPr algn="ctr">
              <a:lnSpc>
                <a:spcPts val="3486"/>
              </a:lnSpc>
            </a:pPr>
            <a:r>
              <a:rPr lang="en-US" sz="2489">
                <a:solidFill>
                  <a:srgbClr val="FFFFFF"/>
                </a:solidFill>
                <a:latin typeface="D-DIN Condensed"/>
              </a:rPr>
              <a:t>canacintramorelos.org.mx</a:t>
            </a:r>
          </a:p>
        </p:txBody>
      </p:sp>
      <p:sp>
        <p:nvSpPr>
          <p:cNvPr id="11" name="TextBox 11"/>
          <p:cNvSpPr txBox="1"/>
          <p:nvPr/>
        </p:nvSpPr>
        <p:spPr>
          <a:xfrm>
            <a:off x="1948419" y="5963070"/>
            <a:ext cx="1490067" cy="332399"/>
          </a:xfrm>
          <a:prstGeom prst="rect">
            <a:avLst/>
          </a:prstGeom>
        </p:spPr>
        <p:txBody>
          <a:bodyPr lIns="0" tIns="0" rIns="0" bIns="0" rtlCol="0" anchor="t">
            <a:spAutoFit/>
          </a:bodyPr>
          <a:lstStyle/>
          <a:p>
            <a:pPr algn="ctr">
              <a:lnSpc>
                <a:spcPts val="2873"/>
              </a:lnSpc>
              <a:spcBef>
                <a:spcPct val="0"/>
              </a:spcBef>
            </a:pPr>
            <a:r>
              <a:rPr lang="en-US" sz="2052">
                <a:solidFill>
                  <a:srgbClr val="FFFFFF"/>
                </a:solidFill>
                <a:latin typeface="D-DIN Condensed"/>
              </a:rPr>
              <a:t>@morcanacintra</a:t>
            </a:r>
          </a:p>
        </p:txBody>
      </p:sp>
      <p:sp>
        <p:nvSpPr>
          <p:cNvPr id="12" name="TextBox 12"/>
          <p:cNvSpPr txBox="1"/>
          <p:nvPr/>
        </p:nvSpPr>
        <p:spPr>
          <a:xfrm>
            <a:off x="1948418" y="5561195"/>
            <a:ext cx="2229842" cy="332399"/>
          </a:xfrm>
          <a:prstGeom prst="rect">
            <a:avLst/>
          </a:prstGeom>
        </p:spPr>
        <p:txBody>
          <a:bodyPr lIns="0" tIns="0" rIns="0" bIns="0" rtlCol="0" anchor="t">
            <a:spAutoFit/>
          </a:bodyPr>
          <a:lstStyle/>
          <a:p>
            <a:pPr algn="ctr">
              <a:lnSpc>
                <a:spcPts val="2873"/>
              </a:lnSpc>
              <a:spcBef>
                <a:spcPct val="0"/>
              </a:spcBef>
            </a:pPr>
            <a:r>
              <a:rPr lang="en-US" sz="2052">
                <a:solidFill>
                  <a:srgbClr val="FFFFFF"/>
                </a:solidFill>
                <a:latin typeface="D-DIN Condensed"/>
              </a:rPr>
              <a:t>canacintramorelosoficial</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rcRect t="7812" b="7812"/>
          <a:stretch>
            <a:fillRect/>
          </a:stretch>
        </a:blipFill>
        <a:effectLst/>
      </p:bgPr>
    </p:bg>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66252E31-50A9-4A99-90AB-FD35921A28E7}"/>
              </a:ext>
            </a:extLst>
          </p:cNvPr>
          <p:cNvSpPr/>
          <p:nvPr/>
        </p:nvSpPr>
        <p:spPr>
          <a:xfrm>
            <a:off x="240842" y="5687"/>
            <a:ext cx="6096000" cy="6858000"/>
          </a:xfrm>
          <a:prstGeom prst="rect">
            <a:avLst/>
          </a:prstGeom>
          <a:solidFill>
            <a:srgbClr val="00206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800"/>
          </a:p>
        </p:txBody>
      </p:sp>
      <p:pic>
        <p:nvPicPr>
          <p:cNvPr id="3" name="Picture 3"/>
          <p:cNvPicPr>
            <a:picLocks noChangeAspect="1"/>
          </p:cNvPicPr>
          <p:nvPr/>
        </p:nvPicPr>
        <p:blipFill>
          <a:blip r:embed="rId3">
            <a:alphaModFix amt="24000"/>
          </a:blip>
          <a:srcRect/>
          <a:stretch>
            <a:fillRect/>
          </a:stretch>
        </p:blipFill>
        <p:spPr>
          <a:xfrm>
            <a:off x="7693244" y="2777983"/>
            <a:ext cx="4195593" cy="4237972"/>
          </a:xfrm>
          <a:prstGeom prst="rect">
            <a:avLst/>
          </a:prstGeom>
        </p:spPr>
      </p:pic>
      <p:pic>
        <p:nvPicPr>
          <p:cNvPr id="4" name="Picture 4"/>
          <p:cNvPicPr>
            <a:picLocks noChangeAspect="1"/>
          </p:cNvPicPr>
          <p:nvPr/>
        </p:nvPicPr>
        <p:blipFill>
          <a:blip r:embed="rId4">
            <a:alphaModFix amt="25000"/>
          </a:blip>
          <a:srcRect/>
          <a:stretch>
            <a:fillRect/>
          </a:stretch>
        </p:blipFill>
        <p:spPr>
          <a:xfrm>
            <a:off x="8390756" y="1987863"/>
            <a:ext cx="4275417" cy="4227319"/>
          </a:xfrm>
          <a:prstGeom prst="rect">
            <a:avLst/>
          </a:prstGeom>
        </p:spPr>
      </p:pic>
      <p:pic>
        <p:nvPicPr>
          <p:cNvPr id="5" name="Picture 5"/>
          <p:cNvPicPr>
            <a:picLocks noChangeAspect="1"/>
          </p:cNvPicPr>
          <p:nvPr/>
        </p:nvPicPr>
        <p:blipFill>
          <a:blip r:embed="rId5"/>
          <a:srcRect/>
          <a:stretch>
            <a:fillRect/>
          </a:stretch>
        </p:blipFill>
        <p:spPr>
          <a:xfrm>
            <a:off x="564255" y="509789"/>
            <a:ext cx="5414345" cy="1133629"/>
          </a:xfrm>
          <a:prstGeom prst="rect">
            <a:avLst/>
          </a:prstGeom>
        </p:spPr>
      </p:pic>
      <p:grpSp>
        <p:nvGrpSpPr>
          <p:cNvPr id="6" name="Group 6"/>
          <p:cNvGrpSpPr/>
          <p:nvPr/>
        </p:nvGrpSpPr>
        <p:grpSpPr>
          <a:xfrm>
            <a:off x="7909781" y="5500940"/>
            <a:ext cx="3979055" cy="1535700"/>
            <a:chOff x="0" y="0"/>
            <a:chExt cx="7958109" cy="3071402"/>
          </a:xfrm>
        </p:grpSpPr>
        <p:pic>
          <p:nvPicPr>
            <p:cNvPr id="7" name="Picture 7"/>
            <p:cNvPicPr>
              <a:picLocks noChangeAspect="1"/>
            </p:cNvPicPr>
            <p:nvPr/>
          </p:nvPicPr>
          <p:blipFill>
            <a:blip r:embed="rId6"/>
            <a:srcRect/>
            <a:stretch>
              <a:fillRect/>
            </a:stretch>
          </p:blipFill>
          <p:spPr>
            <a:xfrm>
              <a:off x="0" y="0"/>
              <a:ext cx="2228986" cy="2234243"/>
            </a:xfrm>
            <a:prstGeom prst="rect">
              <a:avLst/>
            </a:prstGeom>
          </p:spPr>
        </p:pic>
        <p:pic>
          <p:nvPicPr>
            <p:cNvPr id="8" name="Picture 8"/>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2367599" y="136895"/>
              <a:ext cx="600958" cy="600958"/>
            </a:xfrm>
            <a:prstGeom prst="rect">
              <a:avLst/>
            </a:prstGeom>
          </p:spPr>
        </p:pic>
        <p:pic>
          <p:nvPicPr>
            <p:cNvPr id="9" name="Picture 9"/>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2367599" y="940645"/>
              <a:ext cx="582523" cy="582523"/>
            </a:xfrm>
            <a:prstGeom prst="rect">
              <a:avLst/>
            </a:prstGeom>
          </p:spPr>
        </p:pic>
        <p:sp>
          <p:nvSpPr>
            <p:cNvPr id="10" name="TextBox 10"/>
            <p:cNvSpPr txBox="1"/>
            <p:nvPr/>
          </p:nvSpPr>
          <p:spPr>
            <a:xfrm>
              <a:off x="2367600" y="1370679"/>
              <a:ext cx="5590509" cy="1700723"/>
            </a:xfrm>
            <a:prstGeom prst="rect">
              <a:avLst/>
            </a:prstGeom>
          </p:spPr>
          <p:txBody>
            <a:bodyPr lIns="0" tIns="0" rIns="0" bIns="0" rtlCol="0" anchor="t">
              <a:spAutoFit/>
            </a:bodyPr>
            <a:lstStyle/>
            <a:p>
              <a:pPr algn="ctr">
                <a:lnSpc>
                  <a:spcPts val="3486"/>
                </a:lnSpc>
              </a:pPr>
              <a:r>
                <a:rPr lang="en-US" sz="2489">
                  <a:solidFill>
                    <a:srgbClr val="FFFFFF"/>
                  </a:solidFill>
                  <a:latin typeface="D-DIN Condensed"/>
                </a:rPr>
                <a:t>canacintramorelos.org.mx</a:t>
              </a:r>
            </a:p>
          </p:txBody>
        </p:sp>
        <p:sp>
          <p:nvSpPr>
            <p:cNvPr id="11" name="TextBox 11"/>
            <p:cNvSpPr txBox="1"/>
            <p:nvPr/>
          </p:nvSpPr>
          <p:spPr>
            <a:xfrm>
              <a:off x="3098476" y="845395"/>
              <a:ext cx="2980136" cy="664798"/>
            </a:xfrm>
            <a:prstGeom prst="rect">
              <a:avLst/>
            </a:prstGeom>
          </p:spPr>
          <p:txBody>
            <a:bodyPr lIns="0" tIns="0" rIns="0" bIns="0" rtlCol="0" anchor="t">
              <a:spAutoFit/>
            </a:bodyPr>
            <a:lstStyle/>
            <a:p>
              <a:pPr algn="ctr">
                <a:lnSpc>
                  <a:spcPts val="2873"/>
                </a:lnSpc>
                <a:spcBef>
                  <a:spcPct val="0"/>
                </a:spcBef>
              </a:pPr>
              <a:r>
                <a:rPr lang="en-US" sz="2052">
                  <a:solidFill>
                    <a:srgbClr val="FFFFFF"/>
                  </a:solidFill>
                  <a:latin typeface="D-DIN Condensed"/>
                </a:rPr>
                <a:t>@morcanacintra</a:t>
              </a:r>
            </a:p>
          </p:txBody>
        </p:sp>
        <p:sp>
          <p:nvSpPr>
            <p:cNvPr id="12" name="TextBox 12"/>
            <p:cNvSpPr txBox="1"/>
            <p:nvPr/>
          </p:nvSpPr>
          <p:spPr>
            <a:xfrm>
              <a:off x="3098476" y="41644"/>
              <a:ext cx="4459683" cy="664798"/>
            </a:xfrm>
            <a:prstGeom prst="rect">
              <a:avLst/>
            </a:prstGeom>
          </p:spPr>
          <p:txBody>
            <a:bodyPr lIns="0" tIns="0" rIns="0" bIns="0" rtlCol="0" anchor="t">
              <a:spAutoFit/>
            </a:bodyPr>
            <a:lstStyle/>
            <a:p>
              <a:pPr algn="ctr">
                <a:lnSpc>
                  <a:spcPts val="2873"/>
                </a:lnSpc>
                <a:spcBef>
                  <a:spcPct val="0"/>
                </a:spcBef>
              </a:pPr>
              <a:r>
                <a:rPr lang="en-US" sz="2052">
                  <a:solidFill>
                    <a:srgbClr val="FFFFFF"/>
                  </a:solidFill>
                  <a:latin typeface="D-DIN Condensed"/>
                </a:rPr>
                <a:t>canacintramorelosoficial</a:t>
              </a:r>
            </a:p>
          </p:txBody>
        </p:sp>
      </p:grpSp>
      <p:sp>
        <p:nvSpPr>
          <p:cNvPr id="13" name="TextBox 13"/>
          <p:cNvSpPr txBox="1"/>
          <p:nvPr/>
        </p:nvSpPr>
        <p:spPr>
          <a:xfrm>
            <a:off x="855076" y="2058032"/>
            <a:ext cx="4832705" cy="4236288"/>
          </a:xfrm>
          <a:prstGeom prst="rect">
            <a:avLst/>
          </a:prstGeom>
        </p:spPr>
        <p:txBody>
          <a:bodyPr lIns="0" tIns="0" rIns="0" bIns="0" rtlCol="0" anchor="t">
            <a:spAutoFit/>
          </a:bodyPr>
          <a:lstStyle/>
          <a:p>
            <a:pPr algn="just">
              <a:lnSpc>
                <a:spcPts val="4804"/>
              </a:lnSpc>
              <a:spcBef>
                <a:spcPct val="0"/>
              </a:spcBef>
            </a:pPr>
            <a:r>
              <a:rPr lang="en-US" sz="3119" spc="62" dirty="0">
                <a:solidFill>
                  <a:srgbClr val="FFFFFF"/>
                </a:solidFill>
                <a:latin typeface="D-DIN Condensed"/>
              </a:rPr>
              <a:t>2.- </a:t>
            </a:r>
            <a:r>
              <a:rPr lang="en-US" sz="3119" spc="62" dirty="0" err="1">
                <a:solidFill>
                  <a:srgbClr val="FFFFFF"/>
                </a:solidFill>
                <a:latin typeface="D-DIN Condensed"/>
              </a:rPr>
              <a:t>Designación</a:t>
            </a:r>
            <a:r>
              <a:rPr lang="en-US" sz="3119" spc="62" dirty="0">
                <a:solidFill>
                  <a:srgbClr val="FFFFFF"/>
                </a:solidFill>
                <a:latin typeface="D-DIN Condensed"/>
              </a:rPr>
              <a:t> de dos </a:t>
            </a:r>
            <a:r>
              <a:rPr lang="en-US" sz="3119" spc="62" dirty="0" err="1">
                <a:solidFill>
                  <a:srgbClr val="FFFFFF"/>
                </a:solidFill>
                <a:latin typeface="D-DIN Condensed"/>
              </a:rPr>
              <a:t>Escrutadores</a:t>
            </a:r>
            <a:r>
              <a:rPr lang="en-US" sz="3119" spc="62" dirty="0">
                <a:solidFill>
                  <a:srgbClr val="FFFFFF"/>
                </a:solidFill>
                <a:latin typeface="D-DIN Condensed"/>
              </a:rPr>
              <a:t> que se </a:t>
            </a:r>
            <a:r>
              <a:rPr lang="en-US" sz="3119" spc="62" dirty="0" err="1">
                <a:solidFill>
                  <a:srgbClr val="FFFFFF"/>
                </a:solidFill>
                <a:latin typeface="D-DIN Condensed"/>
              </a:rPr>
              <a:t>encargarán</a:t>
            </a:r>
            <a:r>
              <a:rPr lang="en-US" sz="3119" spc="62" dirty="0">
                <a:solidFill>
                  <a:srgbClr val="FFFFFF"/>
                </a:solidFill>
                <a:latin typeface="D-DIN Condensed"/>
              </a:rPr>
              <a:t> de </a:t>
            </a:r>
            <a:r>
              <a:rPr lang="en-US" sz="3119" spc="62" dirty="0" err="1">
                <a:solidFill>
                  <a:srgbClr val="FFFFFF"/>
                </a:solidFill>
                <a:latin typeface="D-DIN Condensed"/>
              </a:rPr>
              <a:t>verificar</a:t>
            </a:r>
            <a:r>
              <a:rPr lang="en-US" sz="3119" spc="62" dirty="0">
                <a:solidFill>
                  <a:srgbClr val="FFFFFF"/>
                </a:solidFill>
                <a:latin typeface="D-DIN Condensed"/>
              </a:rPr>
              <a:t>, </a:t>
            </a:r>
            <a:r>
              <a:rPr lang="en-US" sz="3119" spc="62" dirty="0" err="1">
                <a:solidFill>
                  <a:srgbClr val="FFFFFF"/>
                </a:solidFill>
                <a:latin typeface="D-DIN Condensed"/>
              </a:rPr>
              <a:t>certificar</a:t>
            </a:r>
            <a:r>
              <a:rPr lang="en-US" sz="3119" spc="62" dirty="0">
                <a:solidFill>
                  <a:srgbClr val="FFFFFF"/>
                </a:solidFill>
                <a:latin typeface="D-DIN Condensed"/>
              </a:rPr>
              <a:t> y en </a:t>
            </a:r>
            <a:r>
              <a:rPr lang="en-US" sz="3119" spc="62" dirty="0" err="1">
                <a:solidFill>
                  <a:srgbClr val="FFFFFF"/>
                </a:solidFill>
                <a:latin typeface="D-DIN Condensed"/>
              </a:rPr>
              <a:t>su</a:t>
            </a:r>
            <a:r>
              <a:rPr lang="en-US" sz="3119" spc="62" dirty="0">
                <a:solidFill>
                  <a:srgbClr val="FFFFFF"/>
                </a:solidFill>
                <a:latin typeface="D-DIN Condensed"/>
              </a:rPr>
              <a:t> </a:t>
            </a:r>
            <a:r>
              <a:rPr lang="en-US" sz="3119" spc="62" dirty="0" err="1">
                <a:solidFill>
                  <a:srgbClr val="FFFFFF"/>
                </a:solidFill>
                <a:latin typeface="D-DIN Condensed"/>
              </a:rPr>
              <a:t>caso</a:t>
            </a:r>
            <a:r>
              <a:rPr lang="en-US" sz="3119" spc="62" dirty="0">
                <a:solidFill>
                  <a:srgbClr val="FFFFFF"/>
                </a:solidFill>
                <a:latin typeface="D-DIN Condensed"/>
              </a:rPr>
              <a:t> </a:t>
            </a:r>
            <a:r>
              <a:rPr lang="en-US" sz="3119" spc="62" dirty="0" err="1">
                <a:solidFill>
                  <a:srgbClr val="FFFFFF"/>
                </a:solidFill>
                <a:latin typeface="D-DIN Condensed"/>
              </a:rPr>
              <a:t>computar</a:t>
            </a:r>
            <a:r>
              <a:rPr lang="en-US" sz="3119" spc="62" dirty="0">
                <a:solidFill>
                  <a:srgbClr val="FFFFFF"/>
                </a:solidFill>
                <a:latin typeface="D-DIN Condensed"/>
              </a:rPr>
              <a:t> la </a:t>
            </a:r>
            <a:r>
              <a:rPr lang="en-US" sz="3119" spc="62" dirty="0" err="1">
                <a:solidFill>
                  <a:srgbClr val="FFFFFF"/>
                </a:solidFill>
                <a:latin typeface="D-DIN Condensed"/>
              </a:rPr>
              <a:t>asistencia</a:t>
            </a:r>
            <a:r>
              <a:rPr lang="en-US" sz="3119" spc="62" dirty="0">
                <a:solidFill>
                  <a:srgbClr val="FFFFFF"/>
                </a:solidFill>
                <a:latin typeface="D-DIN Condensed"/>
              </a:rPr>
              <a:t> y </a:t>
            </a:r>
            <a:r>
              <a:rPr lang="en-US" sz="3119" spc="62" dirty="0" err="1">
                <a:solidFill>
                  <a:srgbClr val="FFFFFF"/>
                </a:solidFill>
                <a:latin typeface="D-DIN Condensed"/>
              </a:rPr>
              <a:t>votaciones</a:t>
            </a:r>
            <a:r>
              <a:rPr lang="en-US" sz="3119" spc="62" dirty="0">
                <a:solidFill>
                  <a:srgbClr val="FFFFFF"/>
                </a:solidFill>
                <a:latin typeface="D-DIN Condensed"/>
              </a:rPr>
              <a:t> que se </a:t>
            </a:r>
            <a:r>
              <a:rPr lang="en-US" sz="3119" spc="62" dirty="0" err="1">
                <a:solidFill>
                  <a:srgbClr val="FFFFFF"/>
                </a:solidFill>
                <a:latin typeface="D-DIN Condensed"/>
              </a:rPr>
              <a:t>efectúen</a:t>
            </a:r>
            <a:r>
              <a:rPr lang="en-US" sz="3119" spc="62" dirty="0">
                <a:solidFill>
                  <a:srgbClr val="FFFFFF"/>
                </a:solidFill>
                <a:latin typeface="D-DIN Condensed"/>
              </a:rPr>
              <a:t> en el </a:t>
            </a:r>
            <a:r>
              <a:rPr lang="en-US" sz="3119" spc="62" dirty="0" err="1">
                <a:solidFill>
                  <a:srgbClr val="FFFFFF"/>
                </a:solidFill>
                <a:latin typeface="D-DIN Condensed"/>
              </a:rPr>
              <a:t>transcurso</a:t>
            </a:r>
            <a:r>
              <a:rPr lang="en-US" sz="3119" spc="62" dirty="0">
                <a:solidFill>
                  <a:srgbClr val="FFFFFF"/>
                </a:solidFill>
                <a:latin typeface="D-DIN Condensed"/>
              </a:rPr>
              <a:t> de la </a:t>
            </a:r>
            <a:r>
              <a:rPr lang="en-US" sz="3119" spc="62" dirty="0" err="1">
                <a:solidFill>
                  <a:srgbClr val="FFFFFF"/>
                </a:solidFill>
                <a:latin typeface="D-DIN Condensed"/>
              </a:rPr>
              <a:t>Sesión</a:t>
            </a:r>
            <a:r>
              <a:rPr lang="en-US" sz="3119" spc="62" dirty="0">
                <a:solidFill>
                  <a:srgbClr val="FFFFFF"/>
                </a:solidFill>
                <a:latin typeface="D-DIN Condensed"/>
              </a:rPr>
              <a:t> </a:t>
            </a:r>
            <a:r>
              <a:rPr lang="en-US" sz="3119" spc="62" dirty="0" err="1">
                <a:solidFill>
                  <a:srgbClr val="FFFFFF"/>
                </a:solidFill>
                <a:latin typeface="D-DIN Condensed"/>
              </a:rPr>
              <a:t>Anual</a:t>
            </a:r>
            <a:r>
              <a:rPr lang="en-US" sz="3119" spc="62" dirty="0">
                <a:solidFill>
                  <a:srgbClr val="FFFFFF"/>
                </a:solidFill>
                <a:latin typeface="D-DIN Condensed"/>
              </a:rPr>
              <a:t> </a:t>
            </a:r>
            <a:r>
              <a:rPr lang="en-US" sz="3119" spc="62" dirty="0" err="1">
                <a:solidFill>
                  <a:srgbClr val="FFFFFF"/>
                </a:solidFill>
                <a:latin typeface="D-DIN Condensed"/>
              </a:rPr>
              <a:t>Ordinaria</a:t>
            </a:r>
            <a:r>
              <a:rPr lang="en-US" sz="3119" spc="62" dirty="0">
                <a:solidFill>
                  <a:srgbClr val="FFFFFF"/>
                </a:solidFill>
                <a:latin typeface="D-DIN Condensed"/>
              </a:rPr>
              <a: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124</TotalTime>
  <Words>2518</Words>
  <Application>Microsoft Office PowerPoint</Application>
  <PresentationFormat>Panorámica</PresentationFormat>
  <Paragraphs>343</Paragraphs>
  <Slides>52</Slides>
  <Notes>0</Notes>
  <HiddenSlides>0</HiddenSlides>
  <MMClips>3</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52</vt:i4>
      </vt:variant>
    </vt:vector>
  </HeadingPairs>
  <TitlesOfParts>
    <vt:vector size="62" baseType="lpstr">
      <vt:lpstr>Gotham Black</vt:lpstr>
      <vt:lpstr>Arimo</vt:lpstr>
      <vt:lpstr>Gidole</vt:lpstr>
      <vt:lpstr>Arial</vt:lpstr>
      <vt:lpstr>Calibri</vt:lpstr>
      <vt:lpstr>Rajdhani Bold</vt:lpstr>
      <vt:lpstr>D-DIN</vt:lpstr>
      <vt:lpstr>D-DIN Condensed</vt:lpstr>
      <vt:lpstr>Gotham Black Bold</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Azul Oscuro Fotos Publicaciones Presentación</dc:title>
  <dc:creator>Shantal Hdez V</dc:creator>
  <cp:lastModifiedBy>Shantal Hdez V</cp:lastModifiedBy>
  <cp:revision>16</cp:revision>
  <dcterms:created xsi:type="dcterms:W3CDTF">2006-08-16T00:00:00Z</dcterms:created>
  <dcterms:modified xsi:type="dcterms:W3CDTF">2021-01-15T22:44:18Z</dcterms:modified>
  <dc:identifier>DAETMsMOtDs</dc:identifier>
</cp:coreProperties>
</file>