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8" r:id="rId4"/>
    <p:sldId id="279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260"/>
    <a:srgbClr val="FB9B19"/>
    <a:srgbClr val="3767A6"/>
    <a:srgbClr val="DA3534"/>
    <a:srgbClr val="83C1BE"/>
    <a:srgbClr val="34B7AF"/>
    <a:srgbClr val="CC995B"/>
    <a:srgbClr val="2CA1DB"/>
    <a:srgbClr val="1D4999"/>
    <a:srgbClr val="EDDD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>
        <p:scale>
          <a:sx n="178" d="100"/>
          <a:sy n="178" d="100"/>
        </p:scale>
        <p:origin x="870" y="-4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03/09/2021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12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microsoft.com/office/2007/relationships/hdphoto" Target="../media/hdphoto3.wdp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3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2.wdp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14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312320" y="4868357"/>
            <a:ext cx="614089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i="0" dirty="0">
                <a:solidFill>
                  <a:srgbClr val="0D2260"/>
                </a:solidFill>
                <a:effectLst/>
                <a:latin typeface="poppins" panose="00000500000000000000" pitchFamily="2" charset="0"/>
              </a:rPr>
              <a:t>Somos NOMICASH, </a:t>
            </a:r>
            <a:r>
              <a:rPr lang="es-MX" sz="2000" i="0" dirty="0">
                <a:solidFill>
                  <a:schemeClr val="bg1">
                    <a:lumMod val="50000"/>
                  </a:schemeClr>
                </a:solidFill>
                <a:effectLst/>
                <a:latin typeface="D-DIN Condensed" panose="020B0506030202030204" pitchFamily="34" charset="0"/>
              </a:rPr>
              <a:t>Una empresa de tecnología con más de 13 años de experiencia en el mercado con presencia en territorio nacional. </a:t>
            </a:r>
            <a:r>
              <a:rPr lang="es-MX" b="1" i="0" dirty="0">
                <a:solidFill>
                  <a:srgbClr val="0D2260"/>
                </a:solidFill>
                <a:effectLst/>
                <a:latin typeface="poppins" panose="00000500000000000000" pitchFamily="2" charset="0"/>
              </a:rPr>
              <a:t>Sabemos que hoy en día empresas y patrones de diferentes sectores se enfrentan al reto de mejorar la oferta laboral</a:t>
            </a:r>
            <a:r>
              <a:rPr lang="es-MX" sz="2000" b="1" i="0" dirty="0">
                <a:solidFill>
                  <a:srgbClr val="0D2260"/>
                </a:solidFill>
                <a:effectLst/>
                <a:latin typeface="poppins" panose="00000500000000000000" pitchFamily="2" charset="0"/>
              </a:rPr>
              <a:t>, </a:t>
            </a:r>
            <a:r>
              <a:rPr lang="es-MX" sz="2000" i="0" dirty="0">
                <a:solidFill>
                  <a:schemeClr val="bg1">
                    <a:lumMod val="50000"/>
                  </a:schemeClr>
                </a:solidFill>
                <a:effectLst/>
                <a:latin typeface="D-DIN Condensed" panose="020B0506030202030204" pitchFamily="34" charset="0"/>
              </a:rPr>
              <a:t>nosotros ponemos a tu alcance bajo convenio de colaboración un Ecosistema de Bienestar Sustentable.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4251244"/>
            <a:ext cx="6400800" cy="4134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-228600" y="4287437"/>
            <a:ext cx="685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spc="2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CREANDO BIENESTAR PARA TUS COLABORADORES</a:t>
            </a:r>
            <a:endParaRPr lang="es-MX" spc="200" dirty="0">
              <a:latin typeface="D-DIN" panose="020B050403020203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4C22C22-E72B-4869-A79C-166DF7627E6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991" y="2075994"/>
            <a:ext cx="4913794" cy="203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E2D441D7-F3B2-40D7-8C16-405AC960BE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33" t="6553" r="20151" b="43866"/>
          <a:stretch/>
        </p:blipFill>
        <p:spPr>
          <a:xfrm>
            <a:off x="161449" y="3829362"/>
            <a:ext cx="6703795" cy="3050618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474296"/>
            <a:ext cx="2745235" cy="848273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3236230" y="8188761"/>
            <a:ext cx="3466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BENEFICIO ESPECIAL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C9CD61F-A3F4-4611-AE1A-6E597B36A044}"/>
              </a:ext>
            </a:extLst>
          </p:cNvPr>
          <p:cNvSpPr/>
          <p:nvPr/>
        </p:nvSpPr>
        <p:spPr>
          <a:xfrm>
            <a:off x="0" y="7236072"/>
            <a:ext cx="6888287" cy="917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0BDA380-DB01-4958-B275-FD0A34E1AD9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9664" y="7420311"/>
            <a:ext cx="213458" cy="2134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0C1AE39-AB61-42E8-9E3B-C9DCAB1D4246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3" y="7783882"/>
            <a:ext cx="229227" cy="22922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FA6300-E106-457D-83BE-ECD0FA6F1DC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3" y="7447805"/>
            <a:ext cx="214012" cy="22099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576A235-FF97-4CEA-88A8-7905079E26CE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35" y="7750292"/>
            <a:ext cx="262817" cy="26281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BA50DC1-8B8F-4042-9F8C-ACC69ADCF661}"/>
              </a:ext>
            </a:extLst>
          </p:cNvPr>
          <p:cNvSpPr txBox="1"/>
          <p:nvPr/>
        </p:nvSpPr>
        <p:spPr>
          <a:xfrm>
            <a:off x="486861" y="7403201"/>
            <a:ext cx="1501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777 2933381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FCCFFBC-F3AB-4E7B-80DE-6F155168B312}"/>
              </a:ext>
            </a:extLst>
          </p:cNvPr>
          <p:cNvSpPr/>
          <p:nvPr/>
        </p:nvSpPr>
        <p:spPr>
          <a:xfrm>
            <a:off x="4031123" y="7367047"/>
            <a:ext cx="25341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e</a:t>
            </a:r>
            <a:r>
              <a:rPr lang="es-MX" sz="110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jecutivo</a:t>
            </a:r>
            <a:r>
              <a:rPr lang="es-MX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.cuenta@nomi.cash</a:t>
            </a:r>
            <a:endParaRPr lang="es-MX" sz="1100" dirty="0">
              <a:solidFill>
                <a:schemeClr val="tx1">
                  <a:lumMod val="75000"/>
                  <a:lumOff val="25000"/>
                </a:schemeClr>
              </a:solidFill>
              <a:latin typeface="D-DIN" panose="020B050403020203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54D3AFF-1225-465A-B480-3B6699FD24C9}"/>
              </a:ext>
            </a:extLst>
          </p:cNvPr>
          <p:cNvSpPr/>
          <p:nvPr/>
        </p:nvSpPr>
        <p:spPr>
          <a:xfrm>
            <a:off x="521151" y="7755824"/>
            <a:ext cx="2446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https://nomi.cash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BB41E00-3A64-4931-BAD3-AC9C5578C241}"/>
              </a:ext>
            </a:extLst>
          </p:cNvPr>
          <p:cNvSpPr/>
          <p:nvPr/>
        </p:nvSpPr>
        <p:spPr>
          <a:xfrm>
            <a:off x="4052021" y="7678431"/>
            <a:ext cx="2446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José María Morelos 114, Las Palmas, 62050 Cuernavaca, Mor.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D379AD87-36F8-4F11-83B9-DF8724F1244C}"/>
              </a:ext>
            </a:extLst>
          </p:cNvPr>
          <p:cNvSpPr/>
          <p:nvPr/>
        </p:nvSpPr>
        <p:spPr>
          <a:xfrm>
            <a:off x="0" y="291925"/>
            <a:ext cx="45719" cy="4990599"/>
          </a:xfrm>
          <a:prstGeom prst="rect">
            <a:avLst/>
          </a:prstGeom>
          <a:solidFill>
            <a:srgbClr val="FB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B9B19"/>
              </a:solidFill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BA539A76-11B9-462E-8E78-1AA866457090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6883" y="319640"/>
            <a:ext cx="2784517" cy="1153111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F2196C86-25F9-4626-9BCF-2D80BF2F3FDE}"/>
              </a:ext>
            </a:extLst>
          </p:cNvPr>
          <p:cNvSpPr/>
          <p:nvPr/>
        </p:nvSpPr>
        <p:spPr>
          <a:xfrm>
            <a:off x="91438" y="3481927"/>
            <a:ext cx="6773806" cy="376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2732733" y="1613399"/>
            <a:ext cx="4221283" cy="3871397"/>
          </a:xfrm>
          <a:prstGeom prst="rect">
            <a:avLst/>
          </a:prstGeom>
          <a:blipFill dpi="0" rotWithShape="1">
            <a:blip r:embed="rId13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782CFC9-DC1E-4336-AC54-A3BC22F9860A}"/>
              </a:ext>
            </a:extLst>
          </p:cNvPr>
          <p:cNvSpPr txBox="1"/>
          <p:nvPr/>
        </p:nvSpPr>
        <p:spPr>
          <a:xfrm>
            <a:off x="156324" y="1578725"/>
            <a:ext cx="6545351" cy="105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s-MX" sz="1400" b="1" dirty="0">
                <a:solidFill>
                  <a:srgbClr val="3767A6"/>
                </a:solidFill>
                <a:latin typeface="D-DIN" panose="020B0504030202030204" pitchFamily="34" charset="0"/>
              </a:rPr>
              <a:t>NUESTRA PLATAFORMA OFRECE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s-MX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D-DIN" panose="020B0504030202030204" pitchFamily="34" charset="0"/>
              </a:rPr>
              <a:t>Una aplicación móvil para tus colaboradores con la que pueden obtener beneficios gratuitos, como servicios de salud y una línea de crédito en donde tendrán la posibilidad de realizar transacciones de primera necesidad, con descuento vía nómina.</a:t>
            </a:r>
            <a:endParaRPr lang="es-MX" sz="1200" dirty="0">
              <a:solidFill>
                <a:schemeClr val="tx1">
                  <a:lumMod val="85000"/>
                  <a:lumOff val="15000"/>
                </a:schemeClr>
              </a:solidFill>
              <a:latin typeface="D-DIN" panose="020B0504030202030204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3F9BE30-9E55-471C-BF04-A310090C3DE8}"/>
              </a:ext>
            </a:extLst>
          </p:cNvPr>
          <p:cNvSpPr txBox="1"/>
          <p:nvPr/>
        </p:nvSpPr>
        <p:spPr>
          <a:xfrm>
            <a:off x="146686" y="2687173"/>
            <a:ext cx="656462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MX" sz="1400" b="1" i="0" dirty="0">
                <a:solidFill>
                  <a:srgbClr val="7030A0"/>
                </a:solidFill>
                <a:effectLst/>
                <a:latin typeface="D-DIN" panose="020B0504030202030204" pitchFamily="34" charset="0"/>
              </a:rPr>
              <a:t>¿Cómo logramos esto?</a:t>
            </a:r>
          </a:p>
          <a:p>
            <a:pPr algn="just"/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Acercando al usuario/colaborador, la facilidad de realizar distintas operaciones de primera necesidad desde la comodidad de su celular y todo, con descuento a su </a:t>
            </a:r>
            <a:r>
              <a:rPr lang="es-MX" sz="1400" b="0" i="0" dirty="0" err="1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próximo</a:t>
            </a:r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 recibo de </a:t>
            </a:r>
            <a:r>
              <a:rPr lang="es-MX" sz="1400" b="0" i="0" dirty="0" err="1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nómina</a:t>
            </a:r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. Dichas operaciones, </a:t>
            </a:r>
            <a:r>
              <a:rPr lang="es-MX" sz="1400" b="0" i="0" dirty="0" err="1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están</a:t>
            </a:r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 divididas en 4 </a:t>
            </a:r>
            <a:r>
              <a:rPr lang="es-MX" sz="1400" b="0" i="0" dirty="0" err="1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módulos</a:t>
            </a:r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, mismos que detallamos a </a:t>
            </a:r>
            <a:r>
              <a:rPr lang="es-MX" sz="1400" b="0" i="0" dirty="0" err="1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continuación</a:t>
            </a:r>
            <a:r>
              <a:rPr lang="es-MX" sz="1400" b="0" i="0" dirty="0">
                <a:solidFill>
                  <a:srgbClr val="444444"/>
                </a:solidFill>
                <a:effectLst/>
                <a:latin typeface="D-DIN" panose="020B050403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6485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0E8E000-1BA7-47B3-99D4-AA1AAB28FD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00" t="10261" r="16833" b="3368"/>
          <a:stretch/>
        </p:blipFill>
        <p:spPr>
          <a:xfrm>
            <a:off x="44939" y="1521274"/>
            <a:ext cx="6768121" cy="4881348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7475A3D9-5031-4931-A5F9-CB63C4718E30}"/>
              </a:ext>
            </a:extLst>
          </p:cNvPr>
          <p:cNvSpPr/>
          <p:nvPr/>
        </p:nvSpPr>
        <p:spPr>
          <a:xfrm>
            <a:off x="3714724" y="1285773"/>
            <a:ext cx="3063768" cy="335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BE0873BE-91D9-42DC-9FC6-AF28B87D2793}"/>
              </a:ext>
            </a:extLst>
          </p:cNvPr>
          <p:cNvSpPr/>
          <p:nvPr/>
        </p:nvSpPr>
        <p:spPr>
          <a:xfrm>
            <a:off x="4381475" y="1521274"/>
            <a:ext cx="2431586" cy="376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485726"/>
            <a:ext cx="2745235" cy="848273"/>
          </a:xfrm>
          <a:prstGeom prst="rect">
            <a:avLst/>
          </a:prstGeom>
        </p:spPr>
      </p:pic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5244362" y="485420"/>
            <a:ext cx="2140740" cy="1963302"/>
          </a:xfrm>
          <a:prstGeom prst="rect">
            <a:avLst/>
          </a:prstGeom>
          <a:blipFill dpi="0" rotWithShape="1">
            <a:blip r:embed="rId4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643D782-F08C-4324-9076-5ADEEF66BFBA}"/>
              </a:ext>
            </a:extLst>
          </p:cNvPr>
          <p:cNvSpPr/>
          <p:nvPr/>
        </p:nvSpPr>
        <p:spPr>
          <a:xfrm>
            <a:off x="0" y="303355"/>
            <a:ext cx="45719" cy="4990599"/>
          </a:xfrm>
          <a:prstGeom prst="rect">
            <a:avLst/>
          </a:prstGeom>
          <a:solidFill>
            <a:srgbClr val="FB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B9B19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84F0B2A-51CC-41E5-A841-28D0D4A8AAB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97" y="215608"/>
            <a:ext cx="2784517" cy="1153111"/>
          </a:xfrm>
          <a:prstGeom prst="rect">
            <a:avLst/>
          </a:prstGeom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B71C5098-0927-492D-BD15-87030E4457AF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2AA69095-14DB-4DCF-971B-636FA49D83E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E2458677-6245-45BE-8324-CF252FFCEE5E}"/>
              </a:ext>
            </a:extLst>
          </p:cNvPr>
          <p:cNvSpPr txBox="1"/>
          <p:nvPr/>
        </p:nvSpPr>
        <p:spPr>
          <a:xfrm>
            <a:off x="3236230" y="8188761"/>
            <a:ext cx="3466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BENEFICIO ESPECIAL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27A94DB9-8144-495A-94F3-1C15D5F8D2D2}"/>
              </a:ext>
            </a:extLst>
          </p:cNvPr>
          <p:cNvSpPr/>
          <p:nvPr/>
        </p:nvSpPr>
        <p:spPr>
          <a:xfrm>
            <a:off x="0" y="7249704"/>
            <a:ext cx="6888287" cy="917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F9A42A8F-F113-47DB-8BC2-AC068346D87B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9664" y="7433943"/>
            <a:ext cx="213458" cy="213458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59AC3391-6B5A-4FC2-BDED-515CAAE256A7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3" y="7797514"/>
            <a:ext cx="229227" cy="22922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DB6F9AFE-99C1-4E98-B44F-76F3F8AFB1AC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3" y="7461437"/>
            <a:ext cx="214012" cy="220995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98530A9E-5A7D-4E1A-A298-445E9D90EE0C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35" y="7763924"/>
            <a:ext cx="262817" cy="262817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113D995E-FFDB-4AC9-A52E-31D935BE4ABE}"/>
              </a:ext>
            </a:extLst>
          </p:cNvPr>
          <p:cNvSpPr txBox="1"/>
          <p:nvPr/>
        </p:nvSpPr>
        <p:spPr>
          <a:xfrm>
            <a:off x="486861" y="7416833"/>
            <a:ext cx="1501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777 377 5905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67532BB3-D46B-4450-9A95-DC04AADA2249}"/>
              </a:ext>
            </a:extLst>
          </p:cNvPr>
          <p:cNvSpPr/>
          <p:nvPr/>
        </p:nvSpPr>
        <p:spPr>
          <a:xfrm>
            <a:off x="4031123" y="7380679"/>
            <a:ext cx="25341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oroman@nomi.cash</a:t>
            </a:r>
            <a:endParaRPr lang="es-MX" sz="1100" dirty="0">
              <a:solidFill>
                <a:schemeClr val="tx1">
                  <a:lumMod val="75000"/>
                  <a:lumOff val="25000"/>
                </a:schemeClr>
              </a:solidFill>
              <a:latin typeface="D-DIN" panose="020B0504030202030204" pitchFamily="34" charset="0"/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F22DED4D-39EE-459A-AF34-76C5BC6F4875}"/>
              </a:ext>
            </a:extLst>
          </p:cNvPr>
          <p:cNvSpPr/>
          <p:nvPr/>
        </p:nvSpPr>
        <p:spPr>
          <a:xfrm>
            <a:off x="521151" y="7769456"/>
            <a:ext cx="2446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https://nomi.cash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8E380ED2-ACED-41DC-83F9-9226C09991D7}"/>
              </a:ext>
            </a:extLst>
          </p:cNvPr>
          <p:cNvSpPr/>
          <p:nvPr/>
        </p:nvSpPr>
        <p:spPr>
          <a:xfrm>
            <a:off x="4052021" y="7692063"/>
            <a:ext cx="2446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José María Morelos 114, Las Palmas, 62050 Cuernavaca, Mor.</a:t>
            </a:r>
          </a:p>
        </p:txBody>
      </p:sp>
    </p:spTree>
    <p:extLst>
      <p:ext uri="{BB962C8B-B14F-4D97-AF65-F5344CB8AC3E}">
        <p14:creationId xmlns:p14="http://schemas.microsoft.com/office/powerpoint/2010/main" val="2106983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86FFF58-C97E-4DA8-AFB6-C6B1F21D2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4062"/>
            <a:ext cx="6858000" cy="887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8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3543</TotalTime>
  <Words>223</Words>
  <Application>Microsoft Office PowerPoint</Application>
  <PresentationFormat>Carta (216 x 279 mm)</PresentationFormat>
  <Paragraphs>18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D-DIN</vt:lpstr>
      <vt:lpstr>D-DIN Condensed</vt:lpstr>
      <vt:lpstr>poppins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76</cp:revision>
  <dcterms:created xsi:type="dcterms:W3CDTF">2019-04-15T11:51:39Z</dcterms:created>
  <dcterms:modified xsi:type="dcterms:W3CDTF">2021-09-03T15:33:35Z</dcterms:modified>
</cp:coreProperties>
</file>