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76" r:id="rId3"/>
  </p:sldIdLst>
  <p:sldSz cx="6858000" cy="9144000" type="letter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F322D"/>
    <a:srgbClr val="EF6B00"/>
    <a:srgbClr val="273989"/>
    <a:srgbClr val="111E36"/>
    <a:srgbClr val="203C63"/>
    <a:srgbClr val="F98D1D"/>
    <a:srgbClr val="B3CC4B"/>
    <a:srgbClr val="03823B"/>
    <a:srgbClr val="0066AD"/>
    <a:srgbClr val="8B744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6374" autoAdjust="0"/>
  </p:normalViewPr>
  <p:slideViewPr>
    <p:cSldViewPr snapToGrid="0">
      <p:cViewPr varScale="1">
        <p:scale>
          <a:sx n="84" d="100"/>
          <a:sy n="84" d="100"/>
        </p:scale>
        <p:origin x="2892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64A04D-FEAD-41D0-ABCB-2EFF059D7E74}" type="datetimeFigureOut">
              <a:rPr lang="es-MX" smtClean="0"/>
              <a:t>15/01/2021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31D9B-AC77-4956-8306-2F08C8CE7D9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5878447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64A04D-FEAD-41D0-ABCB-2EFF059D7E74}" type="datetimeFigureOut">
              <a:rPr lang="es-MX" smtClean="0"/>
              <a:t>15/01/2021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31D9B-AC77-4956-8306-2F08C8CE7D9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9728102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64A04D-FEAD-41D0-ABCB-2EFF059D7E74}" type="datetimeFigureOut">
              <a:rPr lang="es-MX" smtClean="0"/>
              <a:t>15/01/2021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31D9B-AC77-4956-8306-2F08C8CE7D9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5460899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64A04D-FEAD-41D0-ABCB-2EFF059D7E74}" type="datetimeFigureOut">
              <a:rPr lang="es-MX" smtClean="0"/>
              <a:t>15/01/2021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31D9B-AC77-4956-8306-2F08C8CE7D9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2206494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64A04D-FEAD-41D0-ABCB-2EFF059D7E74}" type="datetimeFigureOut">
              <a:rPr lang="es-MX" smtClean="0"/>
              <a:t>15/01/2021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31D9B-AC77-4956-8306-2F08C8CE7D9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1553339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64A04D-FEAD-41D0-ABCB-2EFF059D7E74}" type="datetimeFigureOut">
              <a:rPr lang="es-MX" smtClean="0"/>
              <a:t>15/01/2021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31D9B-AC77-4956-8306-2F08C8CE7D9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1062105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64A04D-FEAD-41D0-ABCB-2EFF059D7E74}" type="datetimeFigureOut">
              <a:rPr lang="es-MX" smtClean="0"/>
              <a:t>15/01/2021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31D9B-AC77-4956-8306-2F08C8CE7D9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8230607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64A04D-FEAD-41D0-ABCB-2EFF059D7E74}" type="datetimeFigureOut">
              <a:rPr lang="es-MX" smtClean="0"/>
              <a:t>15/01/2021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31D9B-AC77-4956-8306-2F08C8CE7D9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6568283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64A04D-FEAD-41D0-ABCB-2EFF059D7E74}" type="datetimeFigureOut">
              <a:rPr lang="es-MX" smtClean="0"/>
              <a:t>15/01/2021</a:t>
            </a:fld>
            <a:endParaRPr lang="es-MX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31D9B-AC77-4956-8306-2F08C8CE7D9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4077576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64A04D-FEAD-41D0-ABCB-2EFF059D7E74}" type="datetimeFigureOut">
              <a:rPr lang="es-MX" smtClean="0"/>
              <a:t>15/01/2021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31D9B-AC77-4956-8306-2F08C8CE7D9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6301690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64A04D-FEAD-41D0-ABCB-2EFF059D7E74}" type="datetimeFigureOut">
              <a:rPr lang="es-MX" smtClean="0"/>
              <a:t>15/01/2021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31D9B-AC77-4956-8306-2F08C8CE7D9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9398568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64A04D-FEAD-41D0-ABCB-2EFF059D7E74}" type="datetimeFigureOut">
              <a:rPr lang="es-MX" smtClean="0"/>
              <a:t>15/01/2021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A31D9B-AC77-4956-8306-2F08C8CE7D9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4438447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g"/><Relationship Id="rId3" Type="http://schemas.openxmlformats.org/officeDocument/2006/relationships/image" Target="../media/image7.png"/><Relationship Id="rId7" Type="http://schemas.openxmlformats.org/officeDocument/2006/relationships/image" Target="../media/image10.jpg"/><Relationship Id="rId12" Type="http://schemas.microsoft.com/office/2007/relationships/hdphoto" Target="../media/hdphoto2.wdp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1.xml"/><Relationship Id="rId6" Type="http://schemas.openxmlformats.org/officeDocument/2006/relationships/image" Target="../media/image9.jpg"/><Relationship Id="rId11" Type="http://schemas.openxmlformats.org/officeDocument/2006/relationships/image" Target="../media/image13.png"/><Relationship Id="rId5" Type="http://schemas.openxmlformats.org/officeDocument/2006/relationships/image" Target="../media/image6.jpg"/><Relationship Id="rId10" Type="http://schemas.microsoft.com/office/2007/relationships/hdphoto" Target="../media/hdphoto1.wdp"/><Relationship Id="rId4" Type="http://schemas.openxmlformats.org/officeDocument/2006/relationships/image" Target="../media/image8.png"/><Relationship Id="rId9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>
            <a:extLst>
              <a:ext uri="{FF2B5EF4-FFF2-40B4-BE49-F238E27FC236}">
                <a16:creationId xmlns:a16="http://schemas.microsoft.com/office/drawing/2014/main" id="{298A8743-0B29-421A-A1A4-748F069EFE9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5686" b="11824"/>
          <a:stretch/>
        </p:blipFill>
        <p:spPr>
          <a:xfrm>
            <a:off x="4940031" y="7147931"/>
            <a:ext cx="1917970" cy="1996069"/>
          </a:xfrm>
          <a:prstGeom prst="rect">
            <a:avLst/>
          </a:prstGeom>
        </p:spPr>
      </p:pic>
      <p:pic>
        <p:nvPicPr>
          <p:cNvPr id="8" name="Imagen 7">
            <a:extLst>
              <a:ext uri="{FF2B5EF4-FFF2-40B4-BE49-F238E27FC236}">
                <a16:creationId xmlns:a16="http://schemas.microsoft.com/office/drawing/2014/main" id="{6A541629-56DE-4771-9FB1-D88878880F0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7991" y="8442163"/>
            <a:ext cx="4270916" cy="529802"/>
          </a:xfrm>
          <a:prstGeom prst="rect">
            <a:avLst/>
          </a:prstGeom>
        </p:spPr>
      </p:pic>
      <p:pic>
        <p:nvPicPr>
          <p:cNvPr id="10" name="Imagen 9">
            <a:extLst>
              <a:ext uri="{FF2B5EF4-FFF2-40B4-BE49-F238E27FC236}">
                <a16:creationId xmlns:a16="http://schemas.microsoft.com/office/drawing/2014/main" id="{4FE8278B-3BB8-4DE5-95E9-9656C710F77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3140" y="7442084"/>
            <a:ext cx="3663311" cy="719333"/>
          </a:xfrm>
          <a:prstGeom prst="rect">
            <a:avLst/>
          </a:prstGeom>
        </p:spPr>
      </p:pic>
      <p:sp>
        <p:nvSpPr>
          <p:cNvPr id="11" name="Rectángulo 10">
            <a:extLst>
              <a:ext uri="{FF2B5EF4-FFF2-40B4-BE49-F238E27FC236}">
                <a16:creationId xmlns:a16="http://schemas.microsoft.com/office/drawing/2014/main" id="{49327317-60FF-443F-AC78-23EA6E087BD6}"/>
              </a:ext>
            </a:extLst>
          </p:cNvPr>
          <p:cNvSpPr/>
          <p:nvPr/>
        </p:nvSpPr>
        <p:spPr>
          <a:xfrm>
            <a:off x="0" y="0"/>
            <a:ext cx="6858000" cy="172035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40AAE743-9BFD-4FCB-BD86-353F6B3C4B9E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964" b="13062"/>
          <a:stretch/>
        </p:blipFill>
        <p:spPr>
          <a:xfrm>
            <a:off x="6072056" y="317541"/>
            <a:ext cx="785175" cy="3751539"/>
          </a:xfrm>
          <a:prstGeom prst="rect">
            <a:avLst/>
          </a:prstGeom>
        </p:spPr>
      </p:pic>
      <p:pic>
        <p:nvPicPr>
          <p:cNvPr id="13" name="Imagen 12">
            <a:extLst>
              <a:ext uri="{FF2B5EF4-FFF2-40B4-BE49-F238E27FC236}">
                <a16:creationId xmlns:a16="http://schemas.microsoft.com/office/drawing/2014/main" id="{6A106407-E3C2-4CFF-BE16-DBA4610084F2}"/>
              </a:ext>
            </a:extLst>
          </p:cNvPr>
          <p:cNvPicPr>
            <a:picLocks noChangeAspect="1"/>
          </p:cNvPicPr>
          <p:nvPr/>
        </p:nvPicPr>
        <p:blipFill>
          <a:blip r:embed="rId6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256" y="493408"/>
            <a:ext cx="3983123" cy="1100233"/>
          </a:xfrm>
          <a:prstGeom prst="rect">
            <a:avLst/>
          </a:prstGeom>
        </p:spPr>
      </p:pic>
      <p:sp>
        <p:nvSpPr>
          <p:cNvPr id="18" name="CuadroTexto 17">
            <a:extLst>
              <a:ext uri="{FF2B5EF4-FFF2-40B4-BE49-F238E27FC236}">
                <a16:creationId xmlns:a16="http://schemas.microsoft.com/office/drawing/2014/main" id="{A8E16016-B043-4BAB-8BC3-B8B8F456F162}"/>
              </a:ext>
            </a:extLst>
          </p:cNvPr>
          <p:cNvSpPr txBox="1"/>
          <p:nvPr/>
        </p:nvSpPr>
        <p:spPr>
          <a:xfrm>
            <a:off x="49294" y="4657917"/>
            <a:ext cx="5623560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s-MX" sz="2400" dirty="0">
                <a:solidFill>
                  <a:srgbClr val="1C1E21"/>
                </a:solidFill>
                <a:latin typeface="Gotham Black" pitchFamily="50" charset="0"/>
                <a:ea typeface="Arial" panose="020B0604020202020204" pitchFamily="34" charset="0"/>
              </a:rPr>
              <a:t>Fabricación, ensamble, diseño, </a:t>
            </a:r>
            <a:r>
              <a:rPr lang="es-MX" sz="2400" dirty="0" err="1">
                <a:solidFill>
                  <a:srgbClr val="1C1E21"/>
                </a:solidFill>
                <a:latin typeface="Gotham Black" pitchFamily="50" charset="0"/>
                <a:ea typeface="Arial" panose="020B0604020202020204" pitchFamily="34" charset="0"/>
              </a:rPr>
              <a:t>ID+i</a:t>
            </a:r>
            <a:r>
              <a:rPr lang="es-MX" sz="2400" dirty="0">
                <a:solidFill>
                  <a:srgbClr val="1C1E21"/>
                </a:solidFill>
                <a:latin typeface="Gotham Black" pitchFamily="50" charset="0"/>
                <a:ea typeface="Arial" panose="020B0604020202020204" pitchFamily="34" charset="0"/>
              </a:rPr>
              <a:t>, comercialización y servicios de valor agregado de: Sistemas y Componentes para la Industria Automotriz, para producción, </a:t>
            </a:r>
            <a:r>
              <a:rPr lang="es-MX" sz="2400" dirty="0" err="1">
                <a:solidFill>
                  <a:srgbClr val="1C1E21"/>
                </a:solidFill>
                <a:latin typeface="Gotham Black" pitchFamily="50" charset="0"/>
                <a:ea typeface="Arial" panose="020B0604020202020204" pitchFamily="34" charset="0"/>
              </a:rPr>
              <a:t>aftermarket</a:t>
            </a:r>
            <a:r>
              <a:rPr lang="es-MX" sz="2400" dirty="0">
                <a:solidFill>
                  <a:srgbClr val="1C1E21"/>
                </a:solidFill>
                <a:latin typeface="Gotham Black" pitchFamily="50" charset="0"/>
                <a:ea typeface="Arial" panose="020B0604020202020204" pitchFamily="34" charset="0"/>
              </a:rPr>
              <a:t> e indirectos.</a:t>
            </a:r>
          </a:p>
        </p:txBody>
      </p:sp>
      <p:sp>
        <p:nvSpPr>
          <p:cNvPr id="19" name="Rectángulo 18">
            <a:extLst>
              <a:ext uri="{FF2B5EF4-FFF2-40B4-BE49-F238E27FC236}">
                <a16:creationId xmlns:a16="http://schemas.microsoft.com/office/drawing/2014/main" id="{ED75CED7-37A2-4C13-8046-C9DB35B10196}"/>
              </a:ext>
            </a:extLst>
          </p:cNvPr>
          <p:cNvSpPr/>
          <p:nvPr/>
        </p:nvSpPr>
        <p:spPr>
          <a:xfrm>
            <a:off x="0" y="3852031"/>
            <a:ext cx="5623560" cy="8261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1" name="CuadroTexto 20">
            <a:extLst>
              <a:ext uri="{FF2B5EF4-FFF2-40B4-BE49-F238E27FC236}">
                <a16:creationId xmlns:a16="http://schemas.microsoft.com/office/drawing/2014/main" id="{1B9B39F1-12D4-47EF-A0FC-98D2EF8FC6D0}"/>
              </a:ext>
            </a:extLst>
          </p:cNvPr>
          <p:cNvSpPr txBox="1"/>
          <p:nvPr/>
        </p:nvSpPr>
        <p:spPr>
          <a:xfrm>
            <a:off x="98589" y="3929047"/>
            <a:ext cx="5524971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MX" sz="1800" spc="600" dirty="0">
                <a:solidFill>
                  <a:srgbClr val="1C1E21"/>
                </a:solidFill>
                <a:effectLst/>
                <a:latin typeface="D-DIN" panose="020B0504030202030204" pitchFamily="34" charset="0"/>
                <a:ea typeface="Arial" panose="020B0604020202020204" pitchFamily="34" charset="0"/>
              </a:rPr>
              <a:t>SISTEMAS Y COMPONENTES PARA LA INDUSTRIA AUTOMOTRIZ</a:t>
            </a:r>
          </a:p>
        </p:txBody>
      </p:sp>
      <p:pic>
        <p:nvPicPr>
          <p:cNvPr id="17" name="Imagen 16">
            <a:extLst>
              <a:ext uri="{FF2B5EF4-FFF2-40B4-BE49-F238E27FC236}">
                <a16:creationId xmlns:a16="http://schemas.microsoft.com/office/drawing/2014/main" id="{A229207F-E8E6-44A0-A01A-636B173511BA}"/>
              </a:ext>
            </a:extLst>
          </p:cNvPr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99377" y="2266959"/>
            <a:ext cx="5050377" cy="14065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22958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ángulo 9">
            <a:extLst>
              <a:ext uri="{FF2B5EF4-FFF2-40B4-BE49-F238E27FC236}">
                <a16:creationId xmlns:a16="http://schemas.microsoft.com/office/drawing/2014/main" id="{A4BEF586-2F54-47A0-8A55-61B3223477E6}"/>
              </a:ext>
            </a:extLst>
          </p:cNvPr>
          <p:cNvSpPr/>
          <p:nvPr/>
        </p:nvSpPr>
        <p:spPr>
          <a:xfrm>
            <a:off x="2636717" y="8188760"/>
            <a:ext cx="4232434" cy="955239"/>
          </a:xfrm>
          <a:prstGeom prst="rect">
            <a:avLst/>
          </a:prstGeom>
          <a:solidFill>
            <a:srgbClr val="31313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4" name="Rectángulo 13">
            <a:extLst>
              <a:ext uri="{FF2B5EF4-FFF2-40B4-BE49-F238E27FC236}">
                <a16:creationId xmlns:a16="http://schemas.microsoft.com/office/drawing/2014/main" id="{65570CF4-59CC-430D-BA23-BBB816F2D048}"/>
              </a:ext>
            </a:extLst>
          </p:cNvPr>
          <p:cNvSpPr/>
          <p:nvPr/>
        </p:nvSpPr>
        <p:spPr>
          <a:xfrm>
            <a:off x="0" y="154765"/>
            <a:ext cx="45719" cy="4990599"/>
          </a:xfrm>
          <a:prstGeom prst="rect">
            <a:avLst/>
          </a:prstGeom>
          <a:solidFill>
            <a:srgbClr val="DF322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pic>
        <p:nvPicPr>
          <p:cNvPr id="20" name="Imagen 19">
            <a:extLst>
              <a:ext uri="{FF2B5EF4-FFF2-40B4-BE49-F238E27FC236}">
                <a16:creationId xmlns:a16="http://schemas.microsoft.com/office/drawing/2014/main" id="{E1FFE72B-7D8D-460C-8F32-1D33CE5CB337}"/>
              </a:ext>
            </a:extLst>
          </p:cNvPr>
          <p:cNvPicPr>
            <a:picLocks noChangeAspect="1"/>
          </p:cNvPicPr>
          <p:nvPr/>
        </p:nvPicPr>
        <p:blipFill>
          <a:blip r:embed="rId3">
            <a:duotone>
              <a:prstClr val="black"/>
              <a:srgbClr val="D9C3A5">
                <a:tint val="50000"/>
                <a:satMod val="18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9300" y="337136"/>
            <a:ext cx="2745235" cy="848273"/>
          </a:xfrm>
          <a:prstGeom prst="rect">
            <a:avLst/>
          </a:prstGeom>
        </p:spPr>
      </p:pic>
      <p:sp>
        <p:nvSpPr>
          <p:cNvPr id="22" name="Rectángulo 21">
            <a:extLst>
              <a:ext uri="{FF2B5EF4-FFF2-40B4-BE49-F238E27FC236}">
                <a16:creationId xmlns:a16="http://schemas.microsoft.com/office/drawing/2014/main" id="{6053EAA5-B106-4578-96A0-836C72CF385A}"/>
              </a:ext>
            </a:extLst>
          </p:cNvPr>
          <p:cNvSpPr/>
          <p:nvPr/>
        </p:nvSpPr>
        <p:spPr>
          <a:xfrm>
            <a:off x="-30286" y="5050724"/>
            <a:ext cx="6888287" cy="1078519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48" name="Imagen 47">
            <a:extLst>
              <a:ext uri="{FF2B5EF4-FFF2-40B4-BE49-F238E27FC236}">
                <a16:creationId xmlns:a16="http://schemas.microsoft.com/office/drawing/2014/main" id="{8149F327-83BA-4BED-874B-CB067E212ECA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5586"/>
          <a:stretch/>
        </p:blipFill>
        <p:spPr>
          <a:xfrm>
            <a:off x="0" y="8370492"/>
            <a:ext cx="2421600" cy="591774"/>
          </a:xfrm>
          <a:prstGeom prst="rect">
            <a:avLst/>
          </a:prstGeom>
        </p:spPr>
      </p:pic>
      <p:pic>
        <p:nvPicPr>
          <p:cNvPr id="77" name="Imagen 76">
            <a:extLst>
              <a:ext uri="{FF2B5EF4-FFF2-40B4-BE49-F238E27FC236}">
                <a16:creationId xmlns:a16="http://schemas.microsoft.com/office/drawing/2014/main" id="{3EF82796-8418-4A87-B9C2-DF3B37A1E221}"/>
              </a:ext>
            </a:extLst>
          </p:cNvPr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02034" y="497066"/>
            <a:ext cx="3491703" cy="972479"/>
          </a:xfrm>
          <a:prstGeom prst="rect">
            <a:avLst/>
          </a:prstGeom>
        </p:spPr>
      </p:pic>
      <p:sp>
        <p:nvSpPr>
          <p:cNvPr id="122" name="CuadroTexto 121">
            <a:extLst>
              <a:ext uri="{FF2B5EF4-FFF2-40B4-BE49-F238E27FC236}">
                <a16:creationId xmlns:a16="http://schemas.microsoft.com/office/drawing/2014/main" id="{DD247D6B-3B37-4627-960B-D5B0BEDA48DF}"/>
              </a:ext>
            </a:extLst>
          </p:cNvPr>
          <p:cNvSpPr txBox="1"/>
          <p:nvPr/>
        </p:nvSpPr>
        <p:spPr>
          <a:xfrm>
            <a:off x="158176" y="1615137"/>
            <a:ext cx="669982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ase"/>
            <a:r>
              <a:rPr lang="es-MX" sz="1400" b="1" dirty="0">
                <a:latin typeface="+mj-lt"/>
              </a:rPr>
              <a:t>SECTORES: </a:t>
            </a:r>
            <a:r>
              <a:rPr lang="es-MX" sz="1400" dirty="0">
                <a:latin typeface="+mj-lt"/>
              </a:rPr>
              <a:t>Automotriz OEM, Autopartes </a:t>
            </a:r>
            <a:r>
              <a:rPr lang="es-MX" sz="1400" dirty="0" err="1">
                <a:latin typeface="+mj-lt"/>
              </a:rPr>
              <a:t>Tier</a:t>
            </a:r>
            <a:r>
              <a:rPr lang="es-MX" sz="1400" dirty="0">
                <a:latin typeface="+mj-lt"/>
              </a:rPr>
              <a:t> 1 y 2. Vehículos: Pasajeros, Utilitarios, Tractos, Camiones, Autobuses/Carroceros y </a:t>
            </a:r>
            <a:r>
              <a:rPr lang="es-MX" sz="1400" dirty="0" err="1">
                <a:latin typeface="+mj-lt"/>
              </a:rPr>
              <a:t>Remolqueros</a:t>
            </a:r>
            <a:r>
              <a:rPr lang="es-MX" sz="1400" dirty="0">
                <a:latin typeface="+mj-lt"/>
              </a:rPr>
              <a:t> | Industrial, Militar y Médica.</a:t>
            </a:r>
          </a:p>
          <a:p>
            <a:endParaRPr lang="es-MX" sz="1200" dirty="0">
              <a:latin typeface="+mj-lt"/>
            </a:endParaRPr>
          </a:p>
        </p:txBody>
      </p:sp>
      <p:sp>
        <p:nvSpPr>
          <p:cNvPr id="139" name="CuadroTexto 138">
            <a:extLst>
              <a:ext uri="{FF2B5EF4-FFF2-40B4-BE49-F238E27FC236}">
                <a16:creationId xmlns:a16="http://schemas.microsoft.com/office/drawing/2014/main" id="{61292E34-5CAE-42B8-9771-B9E5657DE9AB}"/>
              </a:ext>
            </a:extLst>
          </p:cNvPr>
          <p:cNvSpPr txBox="1"/>
          <p:nvPr/>
        </p:nvSpPr>
        <p:spPr>
          <a:xfrm>
            <a:off x="182032" y="2129542"/>
            <a:ext cx="6699823" cy="28392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1050" b="1" dirty="0">
                <a:solidFill>
                  <a:srgbClr val="001043"/>
                </a:solidFill>
              </a:rPr>
              <a:t>SERVICIOS</a:t>
            </a:r>
            <a:endParaRPr lang="es-MX" sz="600" dirty="0"/>
          </a:p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es-MX" sz="1050" dirty="0"/>
              <a:t>Maquinados de Partes Producción de alto y bajo volumen (ISO 9001/IATF 16949 y AS9001C).</a:t>
            </a:r>
          </a:p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es-MX" sz="1050" dirty="0"/>
              <a:t>Estampados y </a:t>
            </a:r>
            <a:r>
              <a:rPr lang="es-MX" sz="1050" dirty="0" err="1"/>
              <a:t>sub-ensambles</a:t>
            </a:r>
            <a:r>
              <a:rPr lang="es-MX" sz="1050" dirty="0"/>
              <a:t> de Partes de Producción.</a:t>
            </a:r>
          </a:p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es-MX" sz="1050" dirty="0"/>
              <a:t>Herramentales (</a:t>
            </a:r>
            <a:r>
              <a:rPr lang="es-MX" sz="1050" dirty="0" err="1"/>
              <a:t>tooling</a:t>
            </a:r>
            <a:r>
              <a:rPr lang="es-MX" sz="1050" dirty="0"/>
              <a:t>) de producción:</a:t>
            </a:r>
          </a:p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es-MX" sz="1050" dirty="0"/>
              <a:t>Moldes y Dados para forja, fundición, inyección. Diseño, fabricación y mantenimiento.</a:t>
            </a:r>
          </a:p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es-MX" sz="1050" dirty="0"/>
              <a:t>Herramientas de Corte. Diseño, manufactura y mantenimiento. </a:t>
            </a:r>
          </a:p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es-MX" sz="1050" dirty="0"/>
              <a:t>Fixtures y JIGS. Diseño y manufactura.</a:t>
            </a:r>
          </a:p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es-MX" sz="1050" dirty="0"/>
              <a:t>3PL/4PL:</a:t>
            </a:r>
          </a:p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es-MX" sz="1050" dirty="0"/>
              <a:t>Entregas Secuenciadas (JIS/JIT) componentes críticos simultáneos. Distintos niveles hasta punto de producción con retornos.</a:t>
            </a:r>
          </a:p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es-MX" sz="1050" dirty="0" err="1"/>
              <a:t>Sub-ensambles</a:t>
            </a:r>
            <a:r>
              <a:rPr lang="es-MX" sz="1050" dirty="0"/>
              <a:t> (sencillos y especializados), </a:t>
            </a:r>
            <a:r>
              <a:rPr lang="es-MX" sz="1050" dirty="0" err="1"/>
              <a:t>Kitting</a:t>
            </a:r>
            <a:r>
              <a:rPr lang="es-MX" sz="1050" dirty="0"/>
              <a:t> con </a:t>
            </a:r>
            <a:r>
              <a:rPr lang="es-MX" sz="1050" dirty="0" err="1"/>
              <a:t>Quality</a:t>
            </a:r>
            <a:r>
              <a:rPr lang="es-MX" sz="1050" dirty="0"/>
              <a:t> </a:t>
            </a:r>
            <a:r>
              <a:rPr lang="es-MX" sz="1050" dirty="0" err="1"/>
              <a:t>Assurance</a:t>
            </a:r>
            <a:r>
              <a:rPr lang="es-MX" sz="1050" dirty="0"/>
              <a:t>. </a:t>
            </a:r>
            <a:r>
              <a:rPr lang="es-MX" sz="1050" dirty="0" err="1"/>
              <a:t>Compliance</a:t>
            </a:r>
            <a:r>
              <a:rPr lang="es-MX" sz="1050" dirty="0"/>
              <a:t> acorde ISO 9001/IATF 16949.</a:t>
            </a:r>
          </a:p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es-MX" sz="1050" dirty="0" err="1"/>
              <a:t>Warehouse</a:t>
            </a:r>
            <a:r>
              <a:rPr lang="es-MX" sz="1050" dirty="0"/>
              <a:t> Management (WMS) y Manejo de Patios (CY).</a:t>
            </a:r>
          </a:p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es-MX" sz="1050" dirty="0"/>
              <a:t>Desarrollo de Proveedores Automotrices </a:t>
            </a:r>
            <a:r>
              <a:rPr lang="es-MX" sz="1050" dirty="0" err="1"/>
              <a:t>Tier</a:t>
            </a:r>
            <a:r>
              <a:rPr lang="es-MX" sz="1050" dirty="0"/>
              <a:t> 1 y 2, Auditorias para el OEM. Mejora en SCM, </a:t>
            </a:r>
            <a:r>
              <a:rPr lang="es-MX" sz="1050" dirty="0" err="1"/>
              <a:t>KPIs</a:t>
            </a:r>
            <a:r>
              <a:rPr lang="es-MX" sz="1050" dirty="0"/>
              <a:t>, </a:t>
            </a:r>
            <a:r>
              <a:rPr lang="es-MX" sz="1050" dirty="0" err="1"/>
              <a:t>compliance</a:t>
            </a:r>
            <a:r>
              <a:rPr lang="es-MX" sz="1050" dirty="0"/>
              <a:t> del ISO 9001/IATF 16949.</a:t>
            </a:r>
          </a:p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es-MX" sz="1050" dirty="0"/>
              <a:t>Maquinaria y líneas completas de segunda mano.</a:t>
            </a:r>
          </a:p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es-MX" sz="1050" dirty="0"/>
              <a:t>Localización, inspección, reacondicionamiento, llave en mano y garantía.</a:t>
            </a:r>
          </a:p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es-MX" sz="1050" dirty="0"/>
              <a:t>Refacciones eléctricas y mecánicas. Reacondicionadas de segunda mano de marcas oficiales, garantizadas.</a:t>
            </a:r>
          </a:p>
        </p:txBody>
      </p:sp>
      <p:grpSp>
        <p:nvGrpSpPr>
          <p:cNvPr id="141" name="Grupo 140">
            <a:extLst>
              <a:ext uri="{FF2B5EF4-FFF2-40B4-BE49-F238E27FC236}">
                <a16:creationId xmlns:a16="http://schemas.microsoft.com/office/drawing/2014/main" id="{9F875507-60EB-4FD4-82C7-42629B6E0392}"/>
              </a:ext>
            </a:extLst>
          </p:cNvPr>
          <p:cNvGrpSpPr/>
          <p:nvPr/>
        </p:nvGrpSpPr>
        <p:grpSpPr>
          <a:xfrm>
            <a:off x="-1" y="6253213"/>
            <a:ext cx="6869151" cy="1713275"/>
            <a:chOff x="-3277290" y="3092644"/>
            <a:chExt cx="5786592" cy="1443268"/>
          </a:xfrm>
        </p:grpSpPr>
        <p:sp>
          <p:nvSpPr>
            <p:cNvPr id="142" name="Rectángulo 141">
              <a:extLst>
                <a:ext uri="{FF2B5EF4-FFF2-40B4-BE49-F238E27FC236}">
                  <a16:creationId xmlns:a16="http://schemas.microsoft.com/office/drawing/2014/main" id="{3D711913-10E4-4658-B085-61CA8816CC1C}"/>
                </a:ext>
              </a:extLst>
            </p:cNvPr>
            <p:cNvSpPr/>
            <p:nvPr/>
          </p:nvSpPr>
          <p:spPr>
            <a:xfrm>
              <a:off x="621017" y="3092644"/>
              <a:ext cx="1888285" cy="1434600"/>
            </a:xfrm>
            <a:prstGeom prst="rect">
              <a:avLst/>
            </a:prstGeom>
            <a:blipFill dpi="0" rotWithShape="1">
              <a:blip r:embed="rId6"/>
              <a:srcRect/>
              <a:stretch>
                <a:fillRect/>
              </a:stretch>
            </a:blip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43" name="Rectángulo 142">
              <a:extLst>
                <a:ext uri="{FF2B5EF4-FFF2-40B4-BE49-F238E27FC236}">
                  <a16:creationId xmlns:a16="http://schemas.microsoft.com/office/drawing/2014/main" id="{1AB292D3-2214-4343-B6E3-E2ED81D3D50B}"/>
                </a:ext>
              </a:extLst>
            </p:cNvPr>
            <p:cNvSpPr/>
            <p:nvPr/>
          </p:nvSpPr>
          <p:spPr>
            <a:xfrm>
              <a:off x="-1329376" y="3100635"/>
              <a:ext cx="1888285" cy="1434600"/>
            </a:xfrm>
            <a:prstGeom prst="rect">
              <a:avLst/>
            </a:prstGeom>
            <a:blipFill dpi="0" rotWithShape="1">
              <a:blip r:embed="rId7"/>
              <a:srcRect/>
              <a:stretch>
                <a:fillRect/>
              </a:stretch>
            </a:blip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44" name="Rectángulo 143">
              <a:extLst>
                <a:ext uri="{FF2B5EF4-FFF2-40B4-BE49-F238E27FC236}">
                  <a16:creationId xmlns:a16="http://schemas.microsoft.com/office/drawing/2014/main" id="{ACB94C32-0D9B-4A2A-BAD7-7EB0C6842CB4}"/>
                </a:ext>
              </a:extLst>
            </p:cNvPr>
            <p:cNvSpPr/>
            <p:nvPr/>
          </p:nvSpPr>
          <p:spPr>
            <a:xfrm>
              <a:off x="-3277290" y="3101312"/>
              <a:ext cx="1888285" cy="1434600"/>
            </a:xfrm>
            <a:prstGeom prst="rect">
              <a:avLst/>
            </a:prstGeom>
            <a:blipFill>
              <a:blip r:embed="rId8"/>
              <a:stretch>
                <a:fillRect/>
              </a:stretch>
            </a:blip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</p:grpSp>
      <p:sp>
        <p:nvSpPr>
          <p:cNvPr id="145" name="CuadroTexto 144">
            <a:extLst>
              <a:ext uri="{FF2B5EF4-FFF2-40B4-BE49-F238E27FC236}">
                <a16:creationId xmlns:a16="http://schemas.microsoft.com/office/drawing/2014/main" id="{2B5F2F3E-8FB4-4048-9D08-13CFFA413321}"/>
              </a:ext>
            </a:extLst>
          </p:cNvPr>
          <p:cNvSpPr txBox="1"/>
          <p:nvPr/>
        </p:nvSpPr>
        <p:spPr>
          <a:xfrm>
            <a:off x="2848000" y="8211892"/>
            <a:ext cx="3809867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400" b="1" dirty="0">
                <a:solidFill>
                  <a:schemeClr val="bg1"/>
                </a:solidFill>
                <a:latin typeface="+mj-lt"/>
              </a:rPr>
              <a:t>DESCUENTO SOCIOS CANACINTRA</a:t>
            </a:r>
          </a:p>
          <a:p>
            <a:pPr algn="ctr"/>
            <a:r>
              <a:rPr lang="es-MX" sz="1300" dirty="0">
                <a:solidFill>
                  <a:schemeClr val="bg1"/>
                </a:solidFill>
                <a:latin typeface="+mj-lt"/>
              </a:rPr>
              <a:t>Servicios de Consultoría Especializada a Medianas y MiPymes 4 pagos diferidos y 20% desc. sobre pago final (en tiempo).</a:t>
            </a:r>
          </a:p>
        </p:txBody>
      </p:sp>
      <p:pic>
        <p:nvPicPr>
          <p:cNvPr id="146" name="Imagen 145">
            <a:extLst>
              <a:ext uri="{FF2B5EF4-FFF2-40B4-BE49-F238E27FC236}">
                <a16:creationId xmlns:a16="http://schemas.microsoft.com/office/drawing/2014/main" id="{B7A9FAD7-AA2C-4418-AB24-20031EE0CC09}"/>
              </a:ext>
            </a:extLst>
          </p:cNvPr>
          <p:cNvPicPr>
            <a:picLocks noChangeAspect="1"/>
          </p:cNvPicPr>
          <p:nvPr/>
        </p:nvPicPr>
        <p:blipFill>
          <a:blip r:embed="rId9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artisticPhotocopy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712" y="5219473"/>
            <a:ext cx="301121" cy="310947"/>
          </a:xfrm>
          <a:prstGeom prst="rect">
            <a:avLst/>
          </a:prstGeom>
        </p:spPr>
      </p:pic>
      <p:sp>
        <p:nvSpPr>
          <p:cNvPr id="147" name="CuadroTexto 146">
            <a:extLst>
              <a:ext uri="{FF2B5EF4-FFF2-40B4-BE49-F238E27FC236}">
                <a16:creationId xmlns:a16="http://schemas.microsoft.com/office/drawing/2014/main" id="{B3A56C3D-F329-412E-B1C8-B373094294C1}"/>
              </a:ext>
            </a:extLst>
          </p:cNvPr>
          <p:cNvSpPr txBox="1"/>
          <p:nvPr/>
        </p:nvSpPr>
        <p:spPr>
          <a:xfrm>
            <a:off x="608726" y="5219473"/>
            <a:ext cx="227482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r>
              <a:rPr lang="es-MX" sz="1100" dirty="0">
                <a:solidFill>
                  <a:schemeClr val="bg2">
                    <a:lumMod val="25000"/>
                  </a:schemeClr>
                </a:solidFill>
                <a:latin typeface="D-DIN" panose="020B0504030202030204" pitchFamily="34" charset="0"/>
              </a:rPr>
              <a:t> (55) 12685700</a:t>
            </a:r>
          </a:p>
        </p:txBody>
      </p:sp>
      <p:sp>
        <p:nvSpPr>
          <p:cNvPr id="148" name="Rectángulo 147">
            <a:extLst>
              <a:ext uri="{FF2B5EF4-FFF2-40B4-BE49-F238E27FC236}">
                <a16:creationId xmlns:a16="http://schemas.microsoft.com/office/drawing/2014/main" id="{21D8C36C-16ED-4301-B12E-71C71E946124}"/>
              </a:ext>
            </a:extLst>
          </p:cNvPr>
          <p:cNvSpPr/>
          <p:nvPr/>
        </p:nvSpPr>
        <p:spPr>
          <a:xfrm>
            <a:off x="643780" y="5664321"/>
            <a:ext cx="2217626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es-MX" sz="1100" dirty="0">
                <a:solidFill>
                  <a:schemeClr val="bg2">
                    <a:lumMod val="25000"/>
                  </a:schemeClr>
                </a:solidFill>
                <a:latin typeface="D-DIN" panose="020B0504030202030204" pitchFamily="34" charset="0"/>
              </a:rPr>
              <a:t>ventas@mindworks-co.com</a:t>
            </a:r>
          </a:p>
        </p:txBody>
      </p:sp>
      <p:pic>
        <p:nvPicPr>
          <p:cNvPr id="149" name="Imagen 148">
            <a:extLst>
              <a:ext uri="{FF2B5EF4-FFF2-40B4-BE49-F238E27FC236}">
                <a16:creationId xmlns:a16="http://schemas.microsoft.com/office/drawing/2014/main" id="{33303FA4-C0DC-45E4-8442-1955C41AE982}"/>
              </a:ext>
            </a:extLst>
          </p:cNvPr>
          <p:cNvPicPr>
            <a:picLocks noChangeAspect="1"/>
          </p:cNvPicPr>
          <p:nvPr/>
        </p:nvPicPr>
        <p:blipFill>
          <a:blip r:embed="rId11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artisticPhotocopy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712" y="5626492"/>
            <a:ext cx="301121" cy="3697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648553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Tema de 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2160</TotalTime>
  <Words>295</Words>
  <Application>Microsoft Office PowerPoint</Application>
  <PresentationFormat>Carta (216 x 279 mm)</PresentationFormat>
  <Paragraphs>22</Paragraphs>
  <Slides>2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</vt:i4>
      </vt:variant>
    </vt:vector>
  </HeadingPairs>
  <TitlesOfParts>
    <vt:vector size="8" baseType="lpstr">
      <vt:lpstr>Arial</vt:lpstr>
      <vt:lpstr>Calibri</vt:lpstr>
      <vt:lpstr>Calibri Light</vt:lpstr>
      <vt:lpstr>D-DIN</vt:lpstr>
      <vt:lpstr>Gotham Black</vt:lpstr>
      <vt:lpstr>Tema de Office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Shantal Hdez V</dc:creator>
  <cp:lastModifiedBy>Shantal Hdez V</cp:lastModifiedBy>
  <cp:revision>71</cp:revision>
  <dcterms:created xsi:type="dcterms:W3CDTF">2019-04-15T11:51:39Z</dcterms:created>
  <dcterms:modified xsi:type="dcterms:W3CDTF">2021-01-15T13:42:04Z</dcterms:modified>
</cp:coreProperties>
</file>