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8D1D"/>
    <a:srgbClr val="B3CC4B"/>
    <a:srgbClr val="03823B"/>
    <a:srgbClr val="0066AD"/>
    <a:srgbClr val="8B744B"/>
    <a:srgbClr val="002868"/>
    <a:srgbClr val="675C76"/>
    <a:srgbClr val="2E5C2D"/>
    <a:srgbClr val="860000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28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6" Type="http://schemas.microsoft.com/office/2007/relationships/hdphoto" Target="../media/hdphoto3.wdp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200257" y="4752956"/>
            <a:ext cx="54233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F</a:t>
            </a:r>
            <a:r>
              <a:rPr lang="es-MX" sz="2400" dirty="0">
                <a:solidFill>
                  <a:srgbClr val="1C1E21"/>
                </a:solidFill>
                <a:effectLst/>
                <a:latin typeface="Gotham Black" pitchFamily="50" charset="0"/>
                <a:ea typeface="Arial" panose="020B0604020202020204" pitchFamily="34" charset="0"/>
              </a:rPr>
              <a:t>abricación de estructuras metálicas dentro de el Estado de Morelos y sus alrededores, respaldando las obras y los productos con la mas alta calidad y servicio.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4251244"/>
            <a:ext cx="5623560" cy="4134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100128" y="4298269"/>
            <a:ext cx="5423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spc="6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50 AÑOS DE EXPERIENCIA</a:t>
            </a:r>
            <a:endParaRPr lang="es-MX" spc="600" dirty="0">
              <a:latin typeface="D-DIN" panose="020B050403020203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E0D48268-1AC5-45AF-A0C0-F714E9D18EF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3" y="2269377"/>
            <a:ext cx="4248954" cy="183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70CF4-59CC-430D-BA23-BBB816F2D048}"/>
              </a:ext>
            </a:extLst>
          </p:cNvPr>
          <p:cNvSpPr/>
          <p:nvPr/>
        </p:nvSpPr>
        <p:spPr>
          <a:xfrm>
            <a:off x="0" y="154765"/>
            <a:ext cx="45719" cy="4990599"/>
          </a:xfrm>
          <a:prstGeom prst="rect">
            <a:avLst/>
          </a:prstGeom>
          <a:solidFill>
            <a:srgbClr val="F98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6053EAA5-B106-4578-96A0-836C72CF385A}"/>
              </a:ext>
            </a:extLst>
          </p:cNvPr>
          <p:cNvSpPr/>
          <p:nvPr/>
        </p:nvSpPr>
        <p:spPr>
          <a:xfrm>
            <a:off x="-2939" y="5301074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E6A72A5A-26F7-48DA-95E2-1E7FE54936C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87" y="5872703"/>
            <a:ext cx="189728" cy="18972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9F55F0E-DA26-4DF0-8683-A115045ACB2D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3737" y="5431814"/>
            <a:ext cx="214011" cy="2140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F5598CB5-5837-48DE-8417-37F991C2E8A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49" y="5473956"/>
            <a:ext cx="214012" cy="220995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7E454CDB-3307-4C18-9A04-2A813EABA322}"/>
              </a:ext>
            </a:extLst>
          </p:cNvPr>
          <p:cNvSpPr txBox="1"/>
          <p:nvPr/>
        </p:nvSpPr>
        <p:spPr>
          <a:xfrm>
            <a:off x="507037" y="5440782"/>
            <a:ext cx="19310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777 38 21 215 / 777 38 21 865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0D1E42F4-405D-46C1-9028-B6B0D005760F}"/>
              </a:ext>
            </a:extLst>
          </p:cNvPr>
          <p:cNvSpPr/>
          <p:nvPr/>
        </p:nvSpPr>
        <p:spPr>
          <a:xfrm>
            <a:off x="4009709" y="5390784"/>
            <a:ext cx="2682801" cy="261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consmetsadecv@hotmail.com 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69A580E-070A-4155-82E0-780A56FB9F56}"/>
              </a:ext>
            </a:extLst>
          </p:cNvPr>
          <p:cNvSpPr/>
          <p:nvPr/>
        </p:nvSpPr>
        <p:spPr>
          <a:xfrm>
            <a:off x="505800" y="5817051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www.consmet.mx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476239"/>
            <a:ext cx="4221283" cy="3871397"/>
          </a:xfrm>
          <a:prstGeom prst="rect">
            <a:avLst/>
          </a:prstGeom>
          <a:blipFill dpi="0" rotWithShape="1">
            <a:blip r:embed="rId9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2532206" y="8290521"/>
            <a:ext cx="4622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000" dirty="0">
                <a:solidFill>
                  <a:schemeClr val="bg1"/>
                </a:solidFill>
              </a:rPr>
              <a:t>5% DE DESCUENTO 1ER.PROYECTO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228D49F-4B78-4793-9638-69534C268FBE}"/>
              </a:ext>
            </a:extLst>
          </p:cNvPr>
          <p:cNvSpPr txBox="1"/>
          <p:nvPr/>
        </p:nvSpPr>
        <p:spPr>
          <a:xfrm>
            <a:off x="323225" y="1529659"/>
            <a:ext cx="63692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dirty="0"/>
              <a:t>Hoy debido a la gran demanda y exigencia de lo que una empresa líder requiere para estar siempre a la vanguardia, se crea CONSMET, una empresa con una nueva imagen y posicionamiento y sobre todo con la experiencia ya aprendida en estos 50 años.</a:t>
            </a:r>
          </a:p>
          <a:p>
            <a:pPr algn="just"/>
            <a:r>
              <a:rPr lang="es-MX" sz="1200" dirty="0"/>
              <a:t> </a:t>
            </a:r>
          </a:p>
          <a:p>
            <a:pPr algn="just"/>
            <a:r>
              <a:rPr lang="es-MX" sz="1200" dirty="0"/>
              <a:t>Buscamos ser la empresa mexicana líder en fabricación de estructuras metálicas dentro de el Estado de Morelos y sus alrededores, respaldando las obras y los productos con la mas alta calidad y servicio. </a:t>
            </a:r>
          </a:p>
          <a:p>
            <a:pPr algn="just"/>
            <a:endParaRPr lang="es-MX" sz="1200" dirty="0"/>
          </a:p>
          <a:p>
            <a:pPr algn="just"/>
            <a:r>
              <a:rPr lang="es-MX" sz="1200" b="1" dirty="0"/>
              <a:t>Nuestras obras nos respaldan.</a:t>
            </a: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D892A94B-DB45-4051-9F5D-4F40DE6FB925}"/>
              </a:ext>
            </a:extLst>
          </p:cNvPr>
          <p:cNvSpPr/>
          <p:nvPr/>
        </p:nvSpPr>
        <p:spPr>
          <a:xfrm>
            <a:off x="379625" y="3424375"/>
            <a:ext cx="3209097" cy="1749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MINI COOPER CUERNAVACA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BMW CUERNAVACA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ESCUELA LICEO ESCOFFIER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EDIFICIO UNIVAC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LIENZO CHARRO AHUATEPEC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ESTRUCTURA MUSEO CUERNAVACA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CRUZ ROJA  CUERNAVACA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URBAN LOFT  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8FEF5305-39BC-4209-9014-3DBC09411A09}"/>
              </a:ext>
            </a:extLst>
          </p:cNvPr>
          <p:cNvSpPr txBox="1"/>
          <p:nvPr/>
        </p:nvSpPr>
        <p:spPr>
          <a:xfrm>
            <a:off x="2952397" y="3471361"/>
            <a:ext cx="3491864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BERAKA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ACESSO LA SALLE CUERNAVACA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EDIFICIO RIO MAYO (DICO)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TECHUMBRES EN ESCUELAS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REFUERZOS METALICOS EN EDIFICIOS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ESTRUCTURA EN CASA HABITACIÓN </a:t>
            </a:r>
          </a:p>
          <a:p>
            <a:pPr algn="just">
              <a:spcBef>
                <a:spcPts val="100"/>
              </a:spcBef>
              <a:spcAft>
                <a:spcPts val="100"/>
              </a:spcAft>
            </a:pPr>
            <a:r>
              <a:rPr lang="es-MX" sz="1200" dirty="0"/>
              <a:t>PERGOLADOS Y HERRERIA</a:t>
            </a:r>
          </a:p>
        </p:txBody>
      </p:sp>
      <p:grpSp>
        <p:nvGrpSpPr>
          <p:cNvPr id="65" name="Grupo 64">
            <a:extLst>
              <a:ext uri="{FF2B5EF4-FFF2-40B4-BE49-F238E27FC236}">
                <a16:creationId xmlns:a16="http://schemas.microsoft.com/office/drawing/2014/main" id="{304CFA39-EA93-4949-B2FE-E5FAAABD5729}"/>
              </a:ext>
            </a:extLst>
          </p:cNvPr>
          <p:cNvGrpSpPr/>
          <p:nvPr/>
        </p:nvGrpSpPr>
        <p:grpSpPr>
          <a:xfrm>
            <a:off x="-4865" y="6353079"/>
            <a:ext cx="6874016" cy="1612853"/>
            <a:chOff x="-1821359" y="1928447"/>
            <a:chExt cx="6184394" cy="1451047"/>
          </a:xfrm>
        </p:grpSpPr>
        <p:sp>
          <p:nvSpPr>
            <p:cNvPr id="66" name="Rectángulo 65">
              <a:extLst>
                <a:ext uri="{FF2B5EF4-FFF2-40B4-BE49-F238E27FC236}">
                  <a16:creationId xmlns:a16="http://schemas.microsoft.com/office/drawing/2014/main" id="{635540CC-A162-4AAB-A75C-48E04495C044}"/>
                </a:ext>
              </a:extLst>
            </p:cNvPr>
            <p:cNvSpPr/>
            <p:nvPr/>
          </p:nvSpPr>
          <p:spPr>
            <a:xfrm>
              <a:off x="267711" y="1929836"/>
              <a:ext cx="2006254" cy="1449658"/>
            </a:xfrm>
            <a:prstGeom prst="rect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:a16="http://schemas.microsoft.com/office/drawing/2014/main" id="{50A0A4C0-7CF4-4CAE-8031-23DAD20009E9}"/>
                </a:ext>
              </a:extLst>
            </p:cNvPr>
            <p:cNvSpPr/>
            <p:nvPr/>
          </p:nvSpPr>
          <p:spPr>
            <a:xfrm>
              <a:off x="2356781" y="1929836"/>
              <a:ext cx="2006254" cy="1449658"/>
            </a:xfrm>
            <a:prstGeom prst="rect">
              <a:avLst/>
            </a:prstGeom>
            <a:blipFill dpi="0" rotWithShape="1">
              <a:blip r:embed="rId12"/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8" name="Rectángulo 67">
              <a:extLst>
                <a:ext uri="{FF2B5EF4-FFF2-40B4-BE49-F238E27FC236}">
                  <a16:creationId xmlns:a16="http://schemas.microsoft.com/office/drawing/2014/main" id="{A82DC14E-FE5D-4B09-AEF1-989C5771EED0}"/>
                </a:ext>
              </a:extLst>
            </p:cNvPr>
            <p:cNvSpPr/>
            <p:nvPr/>
          </p:nvSpPr>
          <p:spPr>
            <a:xfrm>
              <a:off x="-1821359" y="1928447"/>
              <a:ext cx="2006254" cy="1449658"/>
            </a:xfrm>
            <a:prstGeom prst="rect">
              <a:avLst/>
            </a:prstGeom>
            <a:blipFill>
              <a:blip r:embed="rId1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69" name="Imagen 68">
            <a:extLst>
              <a:ext uri="{FF2B5EF4-FFF2-40B4-BE49-F238E27FC236}">
                <a16:creationId xmlns:a16="http://schemas.microsoft.com/office/drawing/2014/main" id="{9EEE1C39-014B-4386-8F35-B87C1BA0B78E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9" y="244230"/>
            <a:ext cx="2913673" cy="1260724"/>
          </a:xfrm>
          <a:prstGeom prst="rect">
            <a:avLst/>
          </a:prstGeom>
        </p:spPr>
      </p:pic>
      <p:sp>
        <p:nvSpPr>
          <p:cNvPr id="70" name="Rectángulo 69">
            <a:extLst>
              <a:ext uri="{FF2B5EF4-FFF2-40B4-BE49-F238E27FC236}">
                <a16:creationId xmlns:a16="http://schemas.microsoft.com/office/drawing/2014/main" id="{E130D611-DDDF-4203-86E2-7EEA3DD09E02}"/>
              </a:ext>
            </a:extLst>
          </p:cNvPr>
          <p:cNvSpPr/>
          <p:nvPr/>
        </p:nvSpPr>
        <p:spPr>
          <a:xfrm>
            <a:off x="4025735" y="5734619"/>
            <a:ext cx="26781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b="1" dirty="0">
                <a:solidFill>
                  <a:schemeClr val="bg2">
                    <a:lumMod val="25000"/>
                  </a:schemeClr>
                </a:solidFill>
              </a:rPr>
              <a:t>Callejón de 3 cruces # 2 col. Ahuatepec, Cuernavaca, Mor. C.P. 62300 </a:t>
            </a: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4321500F-D5D8-489E-84A3-3E88BD823E0C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117" y="5781916"/>
            <a:ext cx="164100" cy="26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85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2117</TotalTime>
  <Words>213</Words>
  <Application>Microsoft Office PowerPoint</Application>
  <PresentationFormat>Carta (216 x 279 mm)</PresentationFormat>
  <Paragraphs>28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D-DIN</vt:lpstr>
      <vt:lpstr>Gotham Black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64</cp:revision>
  <dcterms:created xsi:type="dcterms:W3CDTF">2019-04-15T11:51:39Z</dcterms:created>
  <dcterms:modified xsi:type="dcterms:W3CDTF">2021-01-15T12:58:35Z</dcterms:modified>
</cp:coreProperties>
</file>