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8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162"/>
    <a:srgbClr val="148738"/>
    <a:srgbClr val="038F2F"/>
    <a:srgbClr val="34B7AF"/>
    <a:srgbClr val="CC995B"/>
    <a:srgbClr val="2CA1DB"/>
    <a:srgbClr val="1D4999"/>
    <a:srgbClr val="EDDD21"/>
    <a:srgbClr val="002868"/>
    <a:srgbClr val="8B7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84" d="100"/>
          <a:sy n="84" d="100"/>
        </p:scale>
        <p:origin x="28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78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281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08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6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533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21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06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82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75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16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85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A04D-FEAD-41D0-ABCB-2EFF059D7E74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84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jp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98A8743-0B29-421A-A1A4-748F069E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1824"/>
          <a:stretch/>
        </p:blipFill>
        <p:spPr>
          <a:xfrm>
            <a:off x="4940031" y="7147931"/>
            <a:ext cx="1917970" cy="19960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541629-56DE-4771-9FB1-D8887888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8442163"/>
            <a:ext cx="4270916" cy="529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E8278B-3BB8-4DE5-95E9-9656C710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4" y="7348262"/>
            <a:ext cx="3663311" cy="71933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9327317-60FF-443F-AC78-23EA6E087BD6}"/>
              </a:ext>
            </a:extLst>
          </p:cNvPr>
          <p:cNvSpPr/>
          <p:nvPr/>
        </p:nvSpPr>
        <p:spPr>
          <a:xfrm>
            <a:off x="0" y="0"/>
            <a:ext cx="6858000" cy="172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0AAE743-9BFD-4FCB-BD86-353F6B3C4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b="13062"/>
          <a:stretch/>
        </p:blipFill>
        <p:spPr>
          <a:xfrm>
            <a:off x="6072056" y="317541"/>
            <a:ext cx="785175" cy="37515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106407-E3C2-4CFF-BE16-DBA4610084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7" y="529010"/>
            <a:ext cx="3983123" cy="110023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8E16016-B043-4BAB-8BC3-B8B8F456F162}"/>
              </a:ext>
            </a:extLst>
          </p:cNvPr>
          <p:cNvSpPr txBox="1"/>
          <p:nvPr/>
        </p:nvSpPr>
        <p:spPr>
          <a:xfrm>
            <a:off x="148590" y="4788481"/>
            <a:ext cx="5417820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s-MX" sz="1400" b="1" i="0" dirty="0">
                <a:solidFill>
                  <a:srgbClr val="223162"/>
                </a:solidFill>
                <a:effectLst/>
                <a:latin typeface="poppins" panose="00000500000000000000" pitchFamily="2" charset="0"/>
              </a:rPr>
              <a:t>APM México es una firma con más de 20 años de experiencia orientada a proporcionar información sobre hechos contables, financieros y fiscales, acerca del desenvolvimiento de las empresas de nuestros clientes con relación a sus objetivos planeados.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s-MX" sz="700" b="1" dirty="0">
              <a:solidFill>
                <a:srgbClr val="223162"/>
              </a:solidFill>
              <a:latin typeface="poppins" panose="00000500000000000000" pitchFamily="2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s-MX" sz="14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</a:rPr>
              <a:t>Somos una firma comprometida con las buenas prácticas, la ética empresarial, la integridad, calidad y en control interno, las cuales se manifiestan en nuestra labor diaria..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D75CED7-37A2-4C13-8046-C9DB35B10196}"/>
              </a:ext>
            </a:extLst>
          </p:cNvPr>
          <p:cNvSpPr/>
          <p:nvPr/>
        </p:nvSpPr>
        <p:spPr>
          <a:xfrm>
            <a:off x="0" y="4228384"/>
            <a:ext cx="5306503" cy="399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9B39F1-12D4-47EF-A0FC-98D2EF8FC6D0}"/>
              </a:ext>
            </a:extLst>
          </p:cNvPr>
          <p:cNvSpPr txBox="1"/>
          <p:nvPr/>
        </p:nvSpPr>
        <p:spPr>
          <a:xfrm>
            <a:off x="259907" y="4207534"/>
            <a:ext cx="5306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spc="300" dirty="0">
                <a:solidFill>
                  <a:srgbClr val="1C1E21"/>
                </a:solidFill>
                <a:effectLst/>
                <a:latin typeface="D-DIN" panose="020B0504030202030204" pitchFamily="34" charset="0"/>
                <a:ea typeface="Arial" panose="020B0604020202020204" pitchFamily="34" charset="0"/>
              </a:rPr>
              <a:t>ASESORÍA CONTABLE Y FISCAL</a:t>
            </a:r>
            <a:endParaRPr lang="es-MX" spc="300" dirty="0">
              <a:latin typeface="D-DIN" panose="020B050403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9C06AC-A4BA-48DC-AF79-0D18AD586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8" y="1928953"/>
            <a:ext cx="4195245" cy="22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4BEF586-2F54-47A0-8A55-61B3223477E6}"/>
              </a:ext>
            </a:extLst>
          </p:cNvPr>
          <p:cNvSpPr/>
          <p:nvPr/>
        </p:nvSpPr>
        <p:spPr>
          <a:xfrm>
            <a:off x="2636717" y="8064092"/>
            <a:ext cx="4232434" cy="1079908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1FFE72B-7D8D-460C-8F32-1D33CE5C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00" y="337136"/>
            <a:ext cx="2745235" cy="848273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2C28D355-0BB0-4089-89B7-30581F3C2262}"/>
              </a:ext>
            </a:extLst>
          </p:cNvPr>
          <p:cNvSpPr/>
          <p:nvPr/>
        </p:nvSpPr>
        <p:spPr>
          <a:xfrm>
            <a:off x="2732733" y="1476239"/>
            <a:ext cx="4221283" cy="3871397"/>
          </a:xfrm>
          <a:prstGeom prst="rect">
            <a:avLst/>
          </a:prstGeom>
          <a:blipFill dpi="0" rotWithShape="1">
            <a:blip r:embed="rId3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8149F327-83BA-4BED-874B-CB067E212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/>
          <a:stretch/>
        </p:blipFill>
        <p:spPr>
          <a:xfrm>
            <a:off x="0" y="8370492"/>
            <a:ext cx="2421600" cy="591774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5C0D007C-A7A2-4741-8098-D5AFABA2D8E1}"/>
              </a:ext>
            </a:extLst>
          </p:cNvPr>
          <p:cNvSpPr txBox="1"/>
          <p:nvPr/>
        </p:nvSpPr>
        <p:spPr>
          <a:xfrm>
            <a:off x="3110191" y="8188547"/>
            <a:ext cx="346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SOCIOS CANACINTRA  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</a:rPr>
              <a:t>10% DE DESCUENTO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643D782-F08C-4324-9076-5ADEEF66BFBA}"/>
              </a:ext>
            </a:extLst>
          </p:cNvPr>
          <p:cNvSpPr/>
          <p:nvPr/>
        </p:nvSpPr>
        <p:spPr>
          <a:xfrm>
            <a:off x="0" y="154765"/>
            <a:ext cx="45719" cy="4990599"/>
          </a:xfrm>
          <a:prstGeom prst="rect">
            <a:avLst/>
          </a:prstGeom>
          <a:solidFill>
            <a:srgbClr val="22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82CFC9-DC1E-4336-AC54-A3BC22F9860A}"/>
              </a:ext>
            </a:extLst>
          </p:cNvPr>
          <p:cNvSpPr txBox="1"/>
          <p:nvPr/>
        </p:nvSpPr>
        <p:spPr>
          <a:xfrm>
            <a:off x="73623" y="1967902"/>
            <a:ext cx="6545351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-DIN" panose="020B0504030202030204" pitchFamily="34" charset="0"/>
              </a:rPr>
              <a:t>Contamos con consultores capacitados en los servicios integrales que ofrecemos: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-DIN" panose="020B0504030202030204" pitchFamily="34" charset="0"/>
              </a:rPr>
              <a:t>	Servicios Contables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-DIN" panose="020B0504030202030204" pitchFamily="34" charset="0"/>
              </a:rPr>
              <a:t>	Servicios fiscales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-DIN" panose="020B0504030202030204" pitchFamily="34" charset="0"/>
              </a:rPr>
              <a:t>	Servicios de auditoría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-DIN" panose="020B0504030202030204" pitchFamily="34" charset="0"/>
              </a:rPr>
              <a:t>	Servicios Administrativos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-DIN" panose="020B0504030202030204" pitchFamily="34" charset="0"/>
              </a:rPr>
              <a:t>	Capacitación y consultoría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-DIN" panose="020B0504030202030204" pitchFamily="34" charset="0"/>
              </a:rPr>
              <a:t>	Gestión de capital humano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-DIN" panose="020B0504030202030204" pitchFamily="34" charset="0"/>
              </a:rPr>
              <a:t>	Estudio de precios de transferencia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43B2413A-2848-4837-8F63-82376D3229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562" y="4684358"/>
            <a:ext cx="3394589" cy="24654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C9CD61F-A3F4-4611-AE1A-6E597B36A044}"/>
              </a:ext>
            </a:extLst>
          </p:cNvPr>
          <p:cNvSpPr/>
          <p:nvPr/>
        </p:nvSpPr>
        <p:spPr>
          <a:xfrm>
            <a:off x="-30287" y="7149591"/>
            <a:ext cx="6888287" cy="917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BDA380-DB01-4958-B275-FD0A34E1AD9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3065" y="7285527"/>
            <a:ext cx="196235" cy="314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C1AE39-AB61-42E8-9E3B-C9DCAB1D42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3" y="7694644"/>
            <a:ext cx="229227" cy="2292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FA6300-E106-457D-83BE-ECD0FA6F1DC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3" y="7358567"/>
            <a:ext cx="214012" cy="2209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576A235-FF97-4CEA-88A8-7905079E26C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35" y="7661054"/>
            <a:ext cx="262817" cy="26281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BA50DC1-8B8F-4042-9F8C-ACC69ADCF661}"/>
              </a:ext>
            </a:extLst>
          </p:cNvPr>
          <p:cNvSpPr txBox="1"/>
          <p:nvPr/>
        </p:nvSpPr>
        <p:spPr>
          <a:xfrm>
            <a:off x="521151" y="7325393"/>
            <a:ext cx="2999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 777 382 5151, 777 382 4343 y 777 382 4344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FCCFFBC-F3AB-4E7B-80DE-6F155168B312}"/>
              </a:ext>
            </a:extLst>
          </p:cNvPr>
          <p:cNvSpPr/>
          <p:nvPr/>
        </p:nvSpPr>
        <p:spPr>
          <a:xfrm>
            <a:off x="4084859" y="7234046"/>
            <a:ext cx="25341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Fco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. I Madero N° 202 Col. Ocotepec </a:t>
            </a:r>
            <a:r>
              <a:rPr lang="pt-B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Cuernavaca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 Morelos. C.P. 62220</a:t>
            </a:r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D-DIN" panose="020B0504030202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54D3AFF-1225-465A-B480-3B6699FD24C9}"/>
              </a:ext>
            </a:extLst>
          </p:cNvPr>
          <p:cNvSpPr/>
          <p:nvPr/>
        </p:nvSpPr>
        <p:spPr>
          <a:xfrm>
            <a:off x="559249" y="7667761"/>
            <a:ext cx="27150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https://apmmexico.com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BB41E00-3A64-4931-BAD3-AC9C5578C241}"/>
              </a:ext>
            </a:extLst>
          </p:cNvPr>
          <p:cNvSpPr/>
          <p:nvPr/>
        </p:nvSpPr>
        <p:spPr>
          <a:xfrm>
            <a:off x="4066004" y="7691974"/>
            <a:ext cx="2446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FB / 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ApmMexico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D-DIN" panose="020B050403020203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DD402A4-CEE0-4AA9-B7B0-23BF6B0A7261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88823"/>
            <a:ext cx="3520281" cy="246549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EB0C39C-A1C6-4523-83B1-6E36322575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" y="122696"/>
            <a:ext cx="3483717" cy="18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4BEF586-2F54-47A0-8A55-61B3223477E6}"/>
              </a:ext>
            </a:extLst>
          </p:cNvPr>
          <p:cNvSpPr/>
          <p:nvPr/>
        </p:nvSpPr>
        <p:spPr>
          <a:xfrm>
            <a:off x="2636717" y="8064092"/>
            <a:ext cx="4232434" cy="1079908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1FFE72B-7D8D-460C-8F32-1D33CE5C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00" y="337136"/>
            <a:ext cx="2745235" cy="848273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2C28D355-0BB0-4089-89B7-30581F3C2262}"/>
              </a:ext>
            </a:extLst>
          </p:cNvPr>
          <p:cNvSpPr/>
          <p:nvPr/>
        </p:nvSpPr>
        <p:spPr>
          <a:xfrm>
            <a:off x="3110191" y="1199240"/>
            <a:ext cx="4221283" cy="3871397"/>
          </a:xfrm>
          <a:prstGeom prst="rect">
            <a:avLst/>
          </a:prstGeom>
          <a:blipFill dpi="0" rotWithShape="1">
            <a:blip r:embed="rId3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8149F327-83BA-4BED-874B-CB067E212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/>
          <a:stretch/>
        </p:blipFill>
        <p:spPr>
          <a:xfrm>
            <a:off x="0" y="8370492"/>
            <a:ext cx="2421600" cy="591774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5C0D007C-A7A2-4741-8098-D5AFABA2D8E1}"/>
              </a:ext>
            </a:extLst>
          </p:cNvPr>
          <p:cNvSpPr txBox="1"/>
          <p:nvPr/>
        </p:nvSpPr>
        <p:spPr>
          <a:xfrm>
            <a:off x="3110191" y="8188547"/>
            <a:ext cx="346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SOCIOS CANACINTRA  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</a:rPr>
              <a:t>10% DE DESCUENTO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643D782-F08C-4324-9076-5ADEEF66BFBA}"/>
              </a:ext>
            </a:extLst>
          </p:cNvPr>
          <p:cNvSpPr/>
          <p:nvPr/>
        </p:nvSpPr>
        <p:spPr>
          <a:xfrm>
            <a:off x="0" y="154765"/>
            <a:ext cx="45719" cy="4990599"/>
          </a:xfrm>
          <a:prstGeom prst="rect">
            <a:avLst/>
          </a:prstGeom>
          <a:solidFill>
            <a:srgbClr val="22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9CD61F-A3F4-4611-AE1A-6E597B36A044}"/>
              </a:ext>
            </a:extLst>
          </p:cNvPr>
          <p:cNvSpPr/>
          <p:nvPr/>
        </p:nvSpPr>
        <p:spPr>
          <a:xfrm>
            <a:off x="-30287" y="7149591"/>
            <a:ext cx="6888287" cy="917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BDA380-DB01-4958-B275-FD0A34E1AD9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3065" y="7285527"/>
            <a:ext cx="196235" cy="314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C1AE39-AB61-42E8-9E3B-C9DCAB1D4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3" y="7694644"/>
            <a:ext cx="229227" cy="2292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FA6300-E106-457D-83BE-ECD0FA6F1DC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3" y="7358567"/>
            <a:ext cx="214012" cy="2209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576A235-FF97-4CEA-88A8-7905079E26C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35" y="7661054"/>
            <a:ext cx="262817" cy="26281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BA50DC1-8B8F-4042-9F8C-ACC69ADCF661}"/>
              </a:ext>
            </a:extLst>
          </p:cNvPr>
          <p:cNvSpPr txBox="1"/>
          <p:nvPr/>
        </p:nvSpPr>
        <p:spPr>
          <a:xfrm>
            <a:off x="521151" y="7325393"/>
            <a:ext cx="2999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 777 382 5151, 777 382 4343 y 777 382 4344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FCCFFBC-F3AB-4E7B-80DE-6F155168B312}"/>
              </a:ext>
            </a:extLst>
          </p:cNvPr>
          <p:cNvSpPr/>
          <p:nvPr/>
        </p:nvSpPr>
        <p:spPr>
          <a:xfrm>
            <a:off x="4084859" y="7234046"/>
            <a:ext cx="25341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Fco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. I Madero N° 202 Col. Ocotepec </a:t>
            </a:r>
            <a:r>
              <a:rPr lang="pt-B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Cuernavaca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 Morelos. C.P. 62220</a:t>
            </a:r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D-DIN" panose="020B0504030202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54D3AFF-1225-465A-B480-3B6699FD24C9}"/>
              </a:ext>
            </a:extLst>
          </p:cNvPr>
          <p:cNvSpPr/>
          <p:nvPr/>
        </p:nvSpPr>
        <p:spPr>
          <a:xfrm>
            <a:off x="559249" y="7667761"/>
            <a:ext cx="27150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https://apmmexico.com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BB41E00-3A64-4931-BAD3-AC9C5578C241}"/>
              </a:ext>
            </a:extLst>
          </p:cNvPr>
          <p:cNvSpPr/>
          <p:nvPr/>
        </p:nvSpPr>
        <p:spPr>
          <a:xfrm>
            <a:off x="4066004" y="7691974"/>
            <a:ext cx="2446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FB / 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ApmMexico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D-DIN" panose="020B050403020203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DD402A4-CEE0-4AA9-B7B0-23BF6B0A726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227089"/>
            <a:ext cx="6858000" cy="293398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EB0C39C-A1C6-4523-83B1-6E36322575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" y="122696"/>
            <a:ext cx="3483717" cy="184967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714D439-0588-4686-AA5B-D5A22AC37BDC}"/>
              </a:ext>
            </a:extLst>
          </p:cNvPr>
          <p:cNvSpPr txBox="1"/>
          <p:nvPr/>
        </p:nvSpPr>
        <p:spPr>
          <a:xfrm>
            <a:off x="151103" y="2055139"/>
            <a:ext cx="6356094" cy="171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  <a:latin typeface="D-DIN" panose="020B0504030202030204" pitchFamily="34" charset="0"/>
              </a:rPr>
              <a:t>SERVICIOS</a:t>
            </a:r>
            <a:endParaRPr lang="es-MX" sz="1600" dirty="0">
              <a:solidFill>
                <a:srgbClr val="002060"/>
              </a:solidFill>
              <a:latin typeface="D-DIN" panose="020B050403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latin typeface="D-DIN" panose="020B0504030202030204" pitchFamily="34" charset="0"/>
              </a:rPr>
              <a:t>En nuestros años de labor en el ámbito empresarial, nos hemos especializado en asumir el compromiso de proveer el más alto servicio a nuestros clientes, a través de la calidad, confidencialidad y discreción absoluta, basándonos en la capacitación continua de nuestro equipo de profesionales.</a:t>
            </a:r>
          </a:p>
        </p:txBody>
      </p:sp>
    </p:spTree>
    <p:extLst>
      <p:ext uri="{BB962C8B-B14F-4D97-AF65-F5344CB8AC3E}">
        <p14:creationId xmlns:p14="http://schemas.microsoft.com/office/powerpoint/2010/main" val="25851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4042</TotalTime>
  <Words>259</Words>
  <Application>Microsoft Office PowerPoint</Application>
  <PresentationFormat>Carta (216 x 279 mm)</PresentationFormat>
  <Paragraphs>26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D-DIN</vt:lpstr>
      <vt:lpstr>Poppins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Shantal Hdez V</dc:creator>
  <cp:lastModifiedBy>Shantal Hdez V</cp:lastModifiedBy>
  <cp:revision>81</cp:revision>
  <dcterms:created xsi:type="dcterms:W3CDTF">2019-04-15T11:51:39Z</dcterms:created>
  <dcterms:modified xsi:type="dcterms:W3CDTF">2021-09-04T00:06:14Z</dcterms:modified>
</cp:coreProperties>
</file>