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7" r:id="rId4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B7AF"/>
    <a:srgbClr val="CC995B"/>
    <a:srgbClr val="2CA1DB"/>
    <a:srgbClr val="1D4999"/>
    <a:srgbClr val="EDDD21"/>
    <a:srgbClr val="002868"/>
    <a:srgbClr val="8B744B"/>
    <a:srgbClr val="675C76"/>
    <a:srgbClr val="2E5C2D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23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23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849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85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615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762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50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544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438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51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746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34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4A04D-FEAD-41D0-ABCB-2EFF059D7E74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09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hdphoto" Target="../media/hdphoto1.wdp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98A8743-0B29-421A-A1A4-748F069EF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6" b="11824"/>
          <a:stretch/>
        </p:blipFill>
        <p:spPr>
          <a:xfrm>
            <a:off x="5053979" y="4980520"/>
            <a:ext cx="1804021" cy="18774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541629-56DE-4771-9FB1-D88878880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5" y="6221361"/>
            <a:ext cx="4092035" cy="5076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E8278B-3BB8-4DE5-95E9-9656C710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9" y="5247693"/>
            <a:ext cx="3675496" cy="72172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9327317-60FF-443F-AC78-23EA6E087BD6}"/>
              </a:ext>
            </a:extLst>
          </p:cNvPr>
          <p:cNvSpPr/>
          <p:nvPr/>
        </p:nvSpPr>
        <p:spPr>
          <a:xfrm>
            <a:off x="0" y="-17075"/>
            <a:ext cx="6061135" cy="129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0AAE743-9BFD-4FCB-BD86-353F6B3C4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4" b="13062"/>
          <a:stretch/>
        </p:blipFill>
        <p:spPr>
          <a:xfrm>
            <a:off x="6269119" y="186292"/>
            <a:ext cx="588881" cy="281365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A106407-E3C2-4CFF-BE16-DBA4610084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5" y="324349"/>
            <a:ext cx="2987342" cy="82517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8E16016-B043-4BAB-8BC3-B8B8F456F162}"/>
              </a:ext>
            </a:extLst>
          </p:cNvPr>
          <p:cNvSpPr txBox="1"/>
          <p:nvPr/>
        </p:nvSpPr>
        <p:spPr>
          <a:xfrm>
            <a:off x="922912" y="3402819"/>
            <a:ext cx="513822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500" b="1" dirty="0">
                <a:solidFill>
                  <a:srgbClr val="00807A"/>
                </a:solidFill>
                <a:latin typeface="poppins" panose="00000500000000000000" pitchFamily="2" charset="0"/>
              </a:rPr>
              <a:t>"Comprometidos con los empresarios de México"</a:t>
            </a:r>
            <a:endParaRPr lang="es-MX" sz="1500" b="1" dirty="0">
              <a:solidFill>
                <a:srgbClr val="333333"/>
              </a:solidFill>
              <a:latin typeface="poppins" panose="00000500000000000000" pitchFamily="2" charset="0"/>
            </a:endParaRPr>
          </a:p>
          <a:p>
            <a:pPr algn="ctr"/>
            <a:r>
              <a:rPr lang="es-MX" sz="1500" dirty="0">
                <a:solidFill>
                  <a:srgbClr val="292B2C"/>
                </a:solidFill>
                <a:latin typeface="poppins" panose="00000500000000000000" pitchFamily="2" charset="0"/>
              </a:rPr>
              <a:t> </a:t>
            </a:r>
            <a:r>
              <a:rPr lang="es-MX" sz="1500" b="1" dirty="0">
                <a:solidFill>
                  <a:srgbClr val="333333"/>
                </a:solidFill>
                <a:latin typeface="poppins" panose="00000500000000000000" pitchFamily="2" charset="0"/>
              </a:rPr>
              <a:t>Proporcionamos a tu empresa</a:t>
            </a:r>
            <a:br>
              <a:rPr lang="es-MX" sz="1500" b="1" dirty="0">
                <a:solidFill>
                  <a:srgbClr val="333333"/>
                </a:solidFill>
                <a:latin typeface="poppins" panose="00000500000000000000" pitchFamily="2" charset="0"/>
              </a:rPr>
            </a:br>
            <a:r>
              <a:rPr lang="es-MX" sz="1500" b="1" dirty="0">
                <a:solidFill>
                  <a:srgbClr val="333333"/>
                </a:solidFill>
                <a:latin typeface="poppins" panose="00000500000000000000" pitchFamily="2" charset="0"/>
              </a:rPr>
              <a:t>la mejor </a:t>
            </a:r>
            <a:r>
              <a:rPr lang="es-MX" sz="1500" b="1" dirty="0">
                <a:solidFill>
                  <a:srgbClr val="00807A"/>
                </a:solidFill>
                <a:latin typeface="poppins" panose="00000500000000000000" pitchFamily="2" charset="0"/>
              </a:rPr>
              <a:t>Asesoría &amp; Herramientas</a:t>
            </a:r>
            <a:endParaRPr lang="es-MX" sz="1500" b="1" dirty="0">
              <a:solidFill>
                <a:srgbClr val="333333"/>
              </a:solidFill>
              <a:latin typeface="poppins" panose="00000500000000000000" pitchFamily="2" charset="0"/>
            </a:endParaRPr>
          </a:p>
          <a:p>
            <a:pPr algn="ctr"/>
            <a:r>
              <a:rPr lang="es-MX" sz="1500" dirty="0">
                <a:solidFill>
                  <a:srgbClr val="666666"/>
                </a:solidFill>
                <a:latin typeface="poppins" panose="00000500000000000000" pitchFamily="2" charset="0"/>
              </a:rPr>
              <a:t>Mejora el rendimiento de tu empresa con </a:t>
            </a:r>
          </a:p>
          <a:p>
            <a:pPr algn="ctr"/>
            <a:r>
              <a:rPr lang="es-MX" sz="1500" dirty="0">
                <a:solidFill>
                  <a:srgbClr val="666666"/>
                </a:solidFill>
                <a:latin typeface="poppins" panose="00000500000000000000" pitchFamily="2" charset="0"/>
              </a:rPr>
              <a:t>Gestión de Calidad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D75CED7-37A2-4C13-8046-C9DB35B10196}"/>
              </a:ext>
            </a:extLst>
          </p:cNvPr>
          <p:cNvSpPr/>
          <p:nvPr/>
        </p:nvSpPr>
        <p:spPr>
          <a:xfrm>
            <a:off x="1091958" y="2943613"/>
            <a:ext cx="4800600" cy="310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B9B39F1-12D4-47EF-A0FC-98D2EF8FC6D0}"/>
              </a:ext>
            </a:extLst>
          </p:cNvPr>
          <p:cNvSpPr txBox="1"/>
          <p:nvPr/>
        </p:nvSpPr>
        <p:spPr>
          <a:xfrm>
            <a:off x="1286889" y="2970838"/>
            <a:ext cx="435911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350" spc="225" dirty="0">
                <a:solidFill>
                  <a:srgbClr val="1C1E21"/>
                </a:solidFill>
                <a:latin typeface="D-DIN" panose="020B0504030202030204" pitchFamily="34" charset="0"/>
                <a:ea typeface="Arial" panose="020B0604020202020204" pitchFamily="34" charset="0"/>
              </a:rPr>
              <a:t>SERVICIO DE ASESORÍA Y CAPACITACIONES</a:t>
            </a:r>
            <a:endParaRPr lang="es-MX" sz="1350" spc="225" dirty="0">
              <a:latin typeface="D-DIN" panose="020B0504030202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4C22C22-E72B-4869-A79C-166DF7627E6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6889" y="1361923"/>
            <a:ext cx="4130272" cy="152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9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>
            <a:extLst>
              <a:ext uri="{FF2B5EF4-FFF2-40B4-BE49-F238E27FC236}">
                <a16:creationId xmlns:a16="http://schemas.microsoft.com/office/drawing/2014/main" id="{2C28D355-0BB0-4089-89B7-30581F3C2262}"/>
              </a:ext>
            </a:extLst>
          </p:cNvPr>
          <p:cNvSpPr/>
          <p:nvPr/>
        </p:nvSpPr>
        <p:spPr>
          <a:xfrm>
            <a:off x="3556519" y="964961"/>
            <a:ext cx="3165962" cy="2903548"/>
          </a:xfrm>
          <a:prstGeom prst="rect">
            <a:avLst/>
          </a:prstGeom>
          <a:blipFill dpi="0" rotWithShape="1">
            <a:blip r:embed="rId2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782CFC9-DC1E-4336-AC54-A3BC22F9860A}"/>
              </a:ext>
            </a:extLst>
          </p:cNvPr>
          <p:cNvSpPr txBox="1"/>
          <p:nvPr/>
        </p:nvSpPr>
        <p:spPr>
          <a:xfrm>
            <a:off x="232913" y="1016322"/>
            <a:ext cx="6489568" cy="1318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MX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D-DIN" panose="020B0504030202030204" pitchFamily="34" charset="0"/>
              </a:rPr>
              <a:t>AGEN cuenta con el apoyo de asesores especialistas con más de 28 años de experiencia en grupos y empresas del sector privado como: Comercializadoras, Industriales, de Transformación, Constructoras, Inmobiliarias, Empresas de Servicio, Despachos de Asesoría Jurídica, Auditoria, Seguros y Agencias Aduanales; así como en el ámbito Gubernamental.</a:t>
            </a:r>
            <a:endParaRPr lang="es-MX" sz="900" dirty="0">
              <a:solidFill>
                <a:schemeClr val="tx1">
                  <a:lumMod val="85000"/>
                  <a:lumOff val="15000"/>
                </a:schemeClr>
              </a:solidFill>
              <a:latin typeface="D-DIN" panose="020B050403020203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s-MX" sz="900" dirty="0">
              <a:solidFill>
                <a:schemeClr val="tx1">
                  <a:lumMod val="85000"/>
                  <a:lumOff val="15000"/>
                </a:schemeClr>
              </a:solidFill>
              <a:latin typeface="D-DIN" panose="020B050403020203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460D0A4-03C3-4A4C-AE64-21C576F3D216}"/>
              </a:ext>
            </a:extLst>
          </p:cNvPr>
          <p:cNvGrpSpPr/>
          <p:nvPr/>
        </p:nvGrpSpPr>
        <p:grpSpPr>
          <a:xfrm>
            <a:off x="-1" y="3272920"/>
            <a:ext cx="6857999" cy="2109094"/>
            <a:chOff x="223136" y="4017140"/>
            <a:chExt cx="5137337" cy="1712054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43B2413A-2848-4837-8F63-82376D322968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3136" y="4017140"/>
              <a:ext cx="1712054" cy="1712054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185AA464-69A8-4271-BA06-4FC81EE4786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2544" y="4017140"/>
              <a:ext cx="1712054" cy="1712054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AD034A9F-A890-4694-AB3E-5122E728424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8419" y="4017140"/>
              <a:ext cx="1712054" cy="1712054"/>
            </a:xfrm>
            <a:prstGeom prst="rect">
              <a:avLst/>
            </a:prstGeom>
          </p:spPr>
        </p:pic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3F9BE30-9E55-471C-BF04-A310090C3DE8}"/>
              </a:ext>
            </a:extLst>
          </p:cNvPr>
          <p:cNvSpPr txBox="1"/>
          <p:nvPr/>
        </p:nvSpPr>
        <p:spPr>
          <a:xfrm>
            <a:off x="232913" y="2008145"/>
            <a:ext cx="6469996" cy="1028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MX" sz="1050" b="1" dirty="0">
                <a:solidFill>
                  <a:srgbClr val="00807A"/>
                </a:solidFill>
                <a:latin typeface="D-DIN" panose="020B0504030202030204" pitchFamily="34" charset="0"/>
              </a:rPr>
              <a:t>Lograr juntos el crecimiento de tu empresa.</a:t>
            </a:r>
          </a:p>
          <a:p>
            <a:pPr algn="just">
              <a:lnSpc>
                <a:spcPct val="150000"/>
              </a:lnSpc>
            </a:pPr>
            <a:r>
              <a:rPr lang="es-MX" sz="1050" dirty="0">
                <a:solidFill>
                  <a:srgbClr val="444444"/>
                </a:solidFill>
                <a:latin typeface="D-DIN" panose="020B0504030202030204" pitchFamily="34" charset="0"/>
              </a:rPr>
              <a:t>Si tu PYME no ha dado los resultados que estás esperando, considerar contratar los servicios de consultoría en gestión empresarial y de negocios es el primer paso para agregar valor a tu empresa, elevar la satisfacción de tus clientes y lograr los objetivos propuestos al inicio de la actividad.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77A2F2E-6D02-4C15-9248-8C050BCAD458}"/>
              </a:ext>
            </a:extLst>
          </p:cNvPr>
          <p:cNvSpPr/>
          <p:nvPr/>
        </p:nvSpPr>
        <p:spPr>
          <a:xfrm>
            <a:off x="3890512" y="6141571"/>
            <a:ext cx="2967487" cy="716429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F6F64DD-365C-4249-B4A1-59C50B7B87D7}"/>
              </a:ext>
            </a:extLst>
          </p:cNvPr>
          <p:cNvSpPr/>
          <p:nvPr/>
        </p:nvSpPr>
        <p:spPr>
          <a:xfrm>
            <a:off x="0" y="0"/>
            <a:ext cx="118267" cy="3272919"/>
          </a:xfrm>
          <a:prstGeom prst="rect">
            <a:avLst/>
          </a:prstGeom>
          <a:solidFill>
            <a:srgbClr val="34B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2E1A9BA1-B27C-43AC-BB8C-4F251446B47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25" y="227089"/>
            <a:ext cx="2286184" cy="706427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5CD7E0D2-48F5-46AF-BB92-5DA3972BD79F}"/>
              </a:ext>
            </a:extLst>
          </p:cNvPr>
          <p:cNvSpPr/>
          <p:nvPr/>
        </p:nvSpPr>
        <p:spPr>
          <a:xfrm>
            <a:off x="0" y="5382014"/>
            <a:ext cx="6857999" cy="7526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AEB5B15C-9514-4E41-A47F-063272A075A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8206" y="5524487"/>
            <a:ext cx="160094" cy="16009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6989470-8FD1-4919-B2FF-D026CB32D1C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7" y="5816207"/>
            <a:ext cx="171920" cy="17192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BBAE7C25-FB84-494C-AA5C-89846B43C56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1" y="5564149"/>
            <a:ext cx="160509" cy="16574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1160AAB8-357D-4F2E-BADC-2A15D88885C1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60" y="5771973"/>
            <a:ext cx="197113" cy="197113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7D308741-8E40-4E1B-A9DC-7D0FE7A0B943}"/>
              </a:ext>
            </a:extLst>
          </p:cNvPr>
          <p:cNvSpPr txBox="1"/>
          <p:nvPr/>
        </p:nvSpPr>
        <p:spPr>
          <a:xfrm>
            <a:off x="429308" y="5530642"/>
            <a:ext cx="10465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 55 1510 4759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A30CBBD-F137-4920-92AD-20C6A81F9C5A}"/>
              </a:ext>
            </a:extLst>
          </p:cNvPr>
          <p:cNvSpPr/>
          <p:nvPr/>
        </p:nvSpPr>
        <p:spPr>
          <a:xfrm>
            <a:off x="4841801" y="5484539"/>
            <a:ext cx="19005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info@agenempresarial.com.mx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CCCCEBD-5A96-44DA-8087-AA13270D31AA}"/>
              </a:ext>
            </a:extLst>
          </p:cNvPr>
          <p:cNvSpPr/>
          <p:nvPr/>
        </p:nvSpPr>
        <p:spPr>
          <a:xfrm>
            <a:off x="429308" y="5795163"/>
            <a:ext cx="18349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agenempresarial.com.mx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B371E56-8B27-4666-95BC-CD492B6C4157}"/>
              </a:ext>
            </a:extLst>
          </p:cNvPr>
          <p:cNvSpPr/>
          <p:nvPr/>
        </p:nvSpPr>
        <p:spPr>
          <a:xfrm>
            <a:off x="4867961" y="5795163"/>
            <a:ext cx="18349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FB | LI </a:t>
            </a:r>
            <a:r>
              <a:rPr lang="es-MX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AGENempresariales</a:t>
            </a:r>
            <a:endParaRPr lang="es-MX" sz="1050" dirty="0">
              <a:solidFill>
                <a:schemeClr val="tx1">
                  <a:lumMod val="75000"/>
                  <a:lumOff val="25000"/>
                </a:schemeClr>
              </a:solidFill>
              <a:latin typeface="D-DIN" panose="020B0504030202030204" pitchFamily="34" charset="0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8F0FA6B-466F-4330-904E-2770FA9B333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6"/>
          <a:stretch/>
        </p:blipFill>
        <p:spPr>
          <a:xfrm>
            <a:off x="135519" y="6194754"/>
            <a:ext cx="2315495" cy="565845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3883970D-A910-4505-B5A1-1B5255D8F4C3}"/>
              </a:ext>
            </a:extLst>
          </p:cNvPr>
          <p:cNvSpPr txBox="1"/>
          <p:nvPr/>
        </p:nvSpPr>
        <p:spPr>
          <a:xfrm>
            <a:off x="4122706" y="6176619"/>
            <a:ext cx="259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SOCIOS CANACINTRA  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10% DE DESCUENTO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69875312-EAED-423E-B278-1A91A5F111C3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64" y="96145"/>
            <a:ext cx="2491527" cy="9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8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4BEF586-2F54-47A0-8A55-61B3223477E6}"/>
              </a:ext>
            </a:extLst>
          </p:cNvPr>
          <p:cNvSpPr/>
          <p:nvPr/>
        </p:nvSpPr>
        <p:spPr>
          <a:xfrm>
            <a:off x="3890512" y="6141571"/>
            <a:ext cx="2967487" cy="716429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5570CF4-59CC-430D-BA23-BBB816F2D048}"/>
              </a:ext>
            </a:extLst>
          </p:cNvPr>
          <p:cNvSpPr/>
          <p:nvPr/>
        </p:nvSpPr>
        <p:spPr>
          <a:xfrm>
            <a:off x="0" y="0"/>
            <a:ext cx="155654" cy="3742949"/>
          </a:xfrm>
          <a:prstGeom prst="rect">
            <a:avLst/>
          </a:prstGeom>
          <a:solidFill>
            <a:srgbClr val="34B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1FFE72B-7D8D-460C-8F32-1D33CE5CB3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83" y="227089"/>
            <a:ext cx="2058926" cy="636205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6053EAA5-B106-4578-96A0-836C72CF385A}"/>
              </a:ext>
            </a:extLst>
          </p:cNvPr>
          <p:cNvSpPr/>
          <p:nvPr/>
        </p:nvSpPr>
        <p:spPr>
          <a:xfrm>
            <a:off x="0" y="5446386"/>
            <a:ext cx="6857999" cy="688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A362785-31C3-4C32-B541-40FEF1D577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4523" y="5572129"/>
            <a:ext cx="160094" cy="16009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6A72A5A-26F7-48DA-95E2-1E7FE54936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8" y="5844808"/>
            <a:ext cx="171920" cy="17192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5598CB5-5837-48DE-8417-37F991C2E8A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2" y="5592750"/>
            <a:ext cx="160509" cy="16574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B696AE4-272D-466D-BBD3-4D8A463AC57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77" y="5819615"/>
            <a:ext cx="197113" cy="197113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7E454CDB-3307-4C18-9A04-2A813EABA322}"/>
              </a:ext>
            </a:extLst>
          </p:cNvPr>
          <p:cNvSpPr txBox="1"/>
          <p:nvPr/>
        </p:nvSpPr>
        <p:spPr>
          <a:xfrm>
            <a:off x="635639" y="5567869"/>
            <a:ext cx="10465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 55 1510 4759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18A5FAB-8C0F-48CA-9C7B-69A25F67C9A6}"/>
              </a:ext>
            </a:extLst>
          </p:cNvPr>
          <p:cNvSpPr/>
          <p:nvPr/>
        </p:nvSpPr>
        <p:spPr>
          <a:xfrm>
            <a:off x="3268118" y="5532181"/>
            <a:ext cx="19005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info@agenempresarial.com.mx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869A580E-070A-4155-82E0-780A56FB9F56}"/>
              </a:ext>
            </a:extLst>
          </p:cNvPr>
          <p:cNvSpPr/>
          <p:nvPr/>
        </p:nvSpPr>
        <p:spPr>
          <a:xfrm>
            <a:off x="635639" y="5823764"/>
            <a:ext cx="18349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agenempresarial.com.mx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C574D4F0-B318-4D4A-BB83-7ADEF581AD15}"/>
              </a:ext>
            </a:extLst>
          </p:cNvPr>
          <p:cNvSpPr/>
          <p:nvPr/>
        </p:nvSpPr>
        <p:spPr>
          <a:xfrm>
            <a:off x="3294278" y="5842805"/>
            <a:ext cx="18349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FB | LI </a:t>
            </a:r>
            <a:r>
              <a:rPr lang="es-MX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AGENempresariales</a:t>
            </a:r>
            <a:endParaRPr lang="es-MX" sz="1050" dirty="0">
              <a:solidFill>
                <a:schemeClr val="tx1">
                  <a:lumMod val="75000"/>
                  <a:lumOff val="25000"/>
                </a:schemeClr>
              </a:solidFill>
              <a:latin typeface="D-DIN" panose="020B0504030202030204" pitchFamily="34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C28D355-0BB0-4089-89B7-30581F3C2262}"/>
              </a:ext>
            </a:extLst>
          </p:cNvPr>
          <p:cNvSpPr/>
          <p:nvPr/>
        </p:nvSpPr>
        <p:spPr>
          <a:xfrm>
            <a:off x="1604513" y="1107180"/>
            <a:ext cx="4468249" cy="4097894"/>
          </a:xfrm>
          <a:prstGeom prst="rect">
            <a:avLst/>
          </a:prstGeom>
          <a:blipFill dpi="0" rotWithShape="1">
            <a:blip r:embed="rId10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8149F327-83BA-4BED-874B-CB067E212EC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6"/>
          <a:stretch/>
        </p:blipFill>
        <p:spPr>
          <a:xfrm>
            <a:off x="135519" y="6194754"/>
            <a:ext cx="2315495" cy="565845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5C0D007C-A7A2-4741-8098-D5AFABA2D8E1}"/>
              </a:ext>
            </a:extLst>
          </p:cNvPr>
          <p:cNvSpPr txBox="1"/>
          <p:nvPr/>
        </p:nvSpPr>
        <p:spPr>
          <a:xfrm>
            <a:off x="4122706" y="6176619"/>
            <a:ext cx="259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SOCIOS CANACINTRA  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10% DE DESCUENTO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A020C473-93F4-43D3-A020-281CCF6E6A94}"/>
              </a:ext>
            </a:extLst>
          </p:cNvPr>
          <p:cNvSpPr txBox="1"/>
          <p:nvPr/>
        </p:nvSpPr>
        <p:spPr>
          <a:xfrm>
            <a:off x="293487" y="1145834"/>
            <a:ext cx="39422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50" b="1" dirty="0">
                <a:solidFill>
                  <a:srgbClr val="002060"/>
                </a:solidFill>
                <a:latin typeface="D-DIN" panose="020B0504030202030204" pitchFamily="34" charset="0"/>
              </a:rPr>
              <a:t>SERVICIOS</a:t>
            </a:r>
            <a:endParaRPr lang="es-MX" sz="1050" dirty="0">
              <a:solidFill>
                <a:srgbClr val="002060"/>
              </a:solidFill>
              <a:latin typeface="D-DIN" panose="020B0504030202030204" pitchFamily="34" charset="0"/>
            </a:endParaRP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Contraloría Externa &amp; Gestión Empresarial</a:t>
            </a: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Revisión y Supervisión permanente en las áreas Financieras y Administrativas.</a:t>
            </a:r>
          </a:p>
          <a:p>
            <a:pPr algn="just"/>
            <a:endParaRPr lang="es-MX" sz="900" dirty="0">
              <a:latin typeface="D-DIN" panose="020B0504030202030204" pitchFamily="34" charset="0"/>
            </a:endParaRPr>
          </a:p>
          <a:p>
            <a:pPr algn="just"/>
            <a:r>
              <a:rPr lang="es-MX" sz="1050" b="1" dirty="0">
                <a:latin typeface="D-DIN" panose="020B0504030202030204" pitchFamily="34" charset="0"/>
              </a:rPr>
              <a:t>Consultoría de Negocios</a:t>
            </a: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Planeación Estratégica y Planes de Negocios</a:t>
            </a: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Consultoría General en creación, desarrollo y posicionamiento de negocios</a:t>
            </a:r>
          </a:p>
          <a:p>
            <a:pPr algn="just"/>
            <a:endParaRPr lang="es-MX" sz="900" dirty="0">
              <a:latin typeface="D-DIN" panose="020B0504030202030204" pitchFamily="34" charset="0"/>
            </a:endParaRPr>
          </a:p>
          <a:p>
            <a:pPr algn="just"/>
            <a:r>
              <a:rPr lang="es-MX" sz="1050" b="1" dirty="0">
                <a:latin typeface="D-DIN" panose="020B0504030202030204" pitchFamily="34" charset="0"/>
              </a:rPr>
              <a:t>Auditoria en diversos temas empresariales</a:t>
            </a: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Auditorias para efectos financieros, operacional y administrativas.</a:t>
            </a:r>
          </a:p>
          <a:p>
            <a:pPr algn="just"/>
            <a:endParaRPr lang="es-MX" sz="900" dirty="0">
              <a:latin typeface="D-DIN" panose="020B0504030202030204" pitchFamily="34" charset="0"/>
            </a:endParaRPr>
          </a:p>
          <a:p>
            <a:pPr algn="just"/>
            <a:r>
              <a:rPr lang="es-MX" sz="1050" b="1" dirty="0">
                <a:latin typeface="D-DIN" panose="020B0504030202030204" pitchFamily="34" charset="0"/>
              </a:rPr>
              <a:t>Coaching y  Consultoría / Mentoría e Implementación.</a:t>
            </a: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Planeación Fiscal – Financiera</a:t>
            </a: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Coaching ejecutivo - Inicio y Formalización de Negocio.</a:t>
            </a: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Protección Jurídica: Contratos Laborales, Proveedores, etc.</a:t>
            </a: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Hacer crecer negocios rentables y eficientes: </a:t>
            </a: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Apertura de puntos de ventas, distribuidores, Franquicias y Licencias.</a:t>
            </a:r>
          </a:p>
          <a:p>
            <a:pPr algn="just"/>
            <a:endParaRPr lang="es-MX" sz="900" dirty="0">
              <a:latin typeface="D-DIN" panose="020B0504030202030204" pitchFamily="34" charset="0"/>
            </a:endParaRPr>
          </a:p>
          <a:p>
            <a:pPr algn="just"/>
            <a:r>
              <a:rPr lang="es-MX" sz="1050" b="1" dirty="0">
                <a:latin typeface="D-DIN" panose="020B0504030202030204" pitchFamily="34" charset="0"/>
              </a:rPr>
              <a:t>Seguridad y Protección Civil</a:t>
            </a: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Capacitación &amp; Compraventa de equipo</a:t>
            </a: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Compra Venta y Distribución de artículos de seguridad contra </a:t>
            </a: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incendio, capacitación y mantenimiento.</a:t>
            </a:r>
          </a:p>
          <a:p>
            <a:pPr algn="just"/>
            <a:endParaRPr lang="es-MX" sz="900" dirty="0">
              <a:latin typeface="D-DIN" panose="020B0504030202030204" pitchFamily="34" charset="0"/>
            </a:endParaRPr>
          </a:p>
          <a:p>
            <a:pPr algn="just"/>
            <a:r>
              <a:rPr lang="es-MX" sz="1050" b="1" dirty="0">
                <a:latin typeface="D-DIN" panose="020B0504030202030204" pitchFamily="34" charset="0"/>
              </a:rPr>
              <a:t>Empresas Familiares</a:t>
            </a: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Asesoría enfocada a empresas familiares y todo lo que </a:t>
            </a: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conlleva trabajar en familia garantizando una buen operación</a:t>
            </a: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Protocolo familiar.</a:t>
            </a: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Sucesiones.</a:t>
            </a:r>
          </a:p>
          <a:p>
            <a:pPr algn="just"/>
            <a:r>
              <a:rPr lang="es-MX" sz="900" dirty="0">
                <a:latin typeface="D-DIN" panose="020B0504030202030204" pitchFamily="34" charset="0"/>
              </a:rPr>
              <a:t>Asesorías personalizadas.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762DCA-4DD2-4B21-B127-6BA5F2BEA175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91" y="69082"/>
            <a:ext cx="2491527" cy="9201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712D72A-A83D-4588-BA74-77D296FDDA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92" y="946245"/>
            <a:ext cx="2484407" cy="45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87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4111</TotalTime>
  <Words>355</Words>
  <Application>Microsoft Office PowerPoint</Application>
  <PresentationFormat>Personalizado</PresentationFormat>
  <Paragraphs>49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D-DIN</vt:lpstr>
      <vt:lpstr>poppins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Shantal Hdez V</dc:creator>
  <cp:lastModifiedBy>Shantal Hdez V</cp:lastModifiedBy>
  <cp:revision>76</cp:revision>
  <dcterms:created xsi:type="dcterms:W3CDTF">2019-04-15T11:51:39Z</dcterms:created>
  <dcterms:modified xsi:type="dcterms:W3CDTF">2021-01-23T16:46:46Z</dcterms:modified>
</cp:coreProperties>
</file>