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500"/>
    <a:srgbClr val="34B7AF"/>
    <a:srgbClr val="CC995B"/>
    <a:srgbClr val="2CA1DB"/>
    <a:srgbClr val="1D4999"/>
    <a:srgbClr val="EDDD21"/>
    <a:srgbClr val="002868"/>
    <a:srgbClr val="8B744B"/>
    <a:srgbClr val="675C76"/>
    <a:srgbClr val="2E5C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0" autoAdjust="0"/>
    <p:restoredTop sz="96374" autoAdjust="0"/>
  </p:normalViewPr>
  <p:slideViewPr>
    <p:cSldViewPr snapToGrid="0">
      <p:cViewPr varScale="1">
        <p:scale>
          <a:sx n="81" d="100"/>
          <a:sy n="81" d="100"/>
        </p:scale>
        <p:origin x="13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7844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281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6089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064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5533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0621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23060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6828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7757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0169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9856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4A04D-FEAD-41D0-ABCB-2EFF059D7E74}" type="datetimeFigureOut">
              <a:rPr lang="es-MX" smtClean="0"/>
              <a:t>20/03/2022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31D9B-AC77-4956-8306-2F08C8CE7D9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84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0" Type="http://schemas.microsoft.com/office/2007/relationships/hdphoto" Target="../media/hdphoto1.wdp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9.png"/><Relationship Id="rId5" Type="http://schemas.microsoft.com/office/2007/relationships/hdphoto" Target="../media/hdphoto1.wdp"/><Relationship Id="rId10" Type="http://schemas.openxmlformats.org/officeDocument/2006/relationships/image" Target="../media/image8.png"/><Relationship Id="rId4" Type="http://schemas.openxmlformats.org/officeDocument/2006/relationships/image" Target="../media/image14.png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40" y="7442084"/>
            <a:ext cx="3663311" cy="719333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0AAE743-9BFD-4FCB-BD86-353F6B3C4B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64" b="13062"/>
          <a:stretch/>
        </p:blipFill>
        <p:spPr>
          <a:xfrm>
            <a:off x="6072825" y="211229"/>
            <a:ext cx="785175" cy="3751539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A106407-E3C2-4CFF-BE16-DBA4610084F2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6" y="493408"/>
            <a:ext cx="3983123" cy="1100233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A8E16016-B043-4BAB-8BC3-B8B8F456F162}"/>
              </a:ext>
            </a:extLst>
          </p:cNvPr>
          <p:cNvSpPr txBox="1"/>
          <p:nvPr/>
        </p:nvSpPr>
        <p:spPr>
          <a:xfrm>
            <a:off x="252669" y="4645392"/>
            <a:ext cx="56351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i="0" dirty="0">
                <a:solidFill>
                  <a:srgbClr val="666666"/>
                </a:solidFill>
                <a:effectLst/>
                <a:latin typeface="poppins" panose="00000500000000000000" pitchFamily="2" charset="0"/>
              </a:rPr>
              <a:t>Ayudamos a empresas y empresarios a obtener certificaciones, reconocimientos y distintivos.</a:t>
            </a:r>
            <a:endParaRPr lang="es-MX" sz="2800" b="0" i="0" dirty="0">
              <a:solidFill>
                <a:srgbClr val="666666"/>
              </a:solidFill>
              <a:effectLst/>
              <a:latin typeface="poppins" panose="00000500000000000000" pitchFamily="2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D75CED7-37A2-4C13-8046-C9DB35B10196}"/>
              </a:ext>
            </a:extLst>
          </p:cNvPr>
          <p:cNvSpPr/>
          <p:nvPr/>
        </p:nvSpPr>
        <p:spPr>
          <a:xfrm>
            <a:off x="-59651" y="4119719"/>
            <a:ext cx="6400800" cy="4134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B9B39F1-12D4-47EF-A0FC-98D2EF8FC6D0}"/>
              </a:ext>
            </a:extLst>
          </p:cNvPr>
          <p:cNvSpPr txBox="1"/>
          <p:nvPr/>
        </p:nvSpPr>
        <p:spPr>
          <a:xfrm>
            <a:off x="200256" y="4156019"/>
            <a:ext cx="59694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800" spc="300" dirty="0">
                <a:solidFill>
                  <a:srgbClr val="1C1E21"/>
                </a:solidFill>
                <a:effectLst/>
                <a:latin typeface="D-DIN" panose="020B0504030202030204" pitchFamily="34" charset="0"/>
                <a:ea typeface="Arial" panose="020B0604020202020204" pitchFamily="34" charset="0"/>
              </a:rPr>
              <a:t>SUSTENTABILIDAD &amp; NEGOCIOS</a:t>
            </a:r>
            <a:endParaRPr lang="es-MX" spc="300" dirty="0">
              <a:latin typeface="D-DIN" panose="020B0504030202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B014B1A-CB63-4E03-8541-35E46FC7E1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6" y="1705822"/>
            <a:ext cx="3562000" cy="245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295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2636717" y="8188760"/>
            <a:ext cx="4232434" cy="95523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0" y="337136"/>
            <a:ext cx="2745235" cy="848273"/>
          </a:xfrm>
          <a:prstGeom prst="rect">
            <a:avLst/>
          </a:prstGeom>
        </p:spPr>
      </p:pic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2732733" y="1476239"/>
            <a:ext cx="4221283" cy="3871397"/>
          </a:xfrm>
          <a:prstGeom prst="rect">
            <a:avLst/>
          </a:prstGeom>
          <a:blipFill dpi="0" rotWithShape="1">
            <a:blip r:embed="rId3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0" y="8370492"/>
            <a:ext cx="2421600" cy="59177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3236230" y="8188761"/>
            <a:ext cx="34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643D782-F08C-4324-9076-5ADEEF66BFBA}"/>
              </a:ext>
            </a:extLst>
          </p:cNvPr>
          <p:cNvSpPr/>
          <p:nvPr/>
        </p:nvSpPr>
        <p:spPr>
          <a:xfrm>
            <a:off x="0" y="154765"/>
            <a:ext cx="45719" cy="4990599"/>
          </a:xfrm>
          <a:prstGeom prst="rect">
            <a:avLst/>
          </a:prstGeom>
          <a:solidFill>
            <a:srgbClr val="00C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782CFC9-DC1E-4336-AC54-A3BC22F9860A}"/>
              </a:ext>
            </a:extLst>
          </p:cNvPr>
          <p:cNvSpPr txBox="1"/>
          <p:nvPr/>
        </p:nvSpPr>
        <p:spPr>
          <a:xfrm>
            <a:off x="133465" y="1355095"/>
            <a:ext cx="6545351" cy="2049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es-MX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D-DIN" panose="020B0504030202030204" pitchFamily="34" charset="0"/>
              </a:rPr>
              <a:t>AGEN cuenta con el apoyo de asesores especialistas con más de 28 años de experiencia en grupos y empresas del sector privado como: Comercializadoras, Industriales, de Transformación, Constructoras, Inmobiliarias, Empresas de Servicio, Despachos de Asesoría Jurídica, Auditoria, Seguros y Agencias Aduanales; así como en el ámbito Gubernamental.</a:t>
            </a: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D-DIN" panose="020B0504030202030204" pitchFamily="34" charset="0"/>
            </a:endParaRPr>
          </a:p>
          <a:p>
            <a:pPr algn="just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s-MX" sz="1200" dirty="0">
              <a:solidFill>
                <a:schemeClr val="tx1">
                  <a:lumMod val="85000"/>
                  <a:lumOff val="15000"/>
                </a:schemeClr>
              </a:solidFill>
              <a:latin typeface="D-DIN" panose="020B0504030202030204" pitchFamily="34" charset="0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7460D0A4-03C3-4A4C-AE64-21C576F3D216}"/>
              </a:ext>
            </a:extLst>
          </p:cNvPr>
          <p:cNvGrpSpPr/>
          <p:nvPr/>
        </p:nvGrpSpPr>
        <p:grpSpPr>
          <a:xfrm>
            <a:off x="0" y="4924949"/>
            <a:ext cx="6866376" cy="2251068"/>
            <a:chOff x="223136" y="4017140"/>
            <a:chExt cx="5137337" cy="1712054"/>
          </a:xfrm>
        </p:grpSpPr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43B2413A-2848-4837-8F63-82376D322968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23136" y="4017140"/>
              <a:ext cx="1712054" cy="1712054"/>
            </a:xfrm>
            <a:prstGeom prst="rect">
              <a:avLst/>
            </a:prstGeom>
          </p:spPr>
        </p:pic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185AA464-69A8-4271-BA06-4FC81EE47866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2544" y="4017140"/>
              <a:ext cx="1712054" cy="1712054"/>
            </a:xfrm>
            <a:prstGeom prst="rect">
              <a:avLst/>
            </a:prstGeom>
          </p:spPr>
        </p:pic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AD034A9F-A890-4694-AB3E-5122E728424B}"/>
                </a:ext>
              </a:extLst>
            </p:cNvPr>
            <p:cNvPicPr/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48419" y="4017140"/>
              <a:ext cx="1712054" cy="1712054"/>
            </a:xfrm>
            <a:prstGeom prst="rect">
              <a:avLst/>
            </a:prstGeom>
          </p:spPr>
        </p:pic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23F9BE30-9E55-471C-BF04-A310090C3DE8}"/>
              </a:ext>
            </a:extLst>
          </p:cNvPr>
          <p:cNvSpPr txBox="1"/>
          <p:nvPr/>
        </p:nvSpPr>
        <p:spPr>
          <a:xfrm>
            <a:off x="137970" y="3094741"/>
            <a:ext cx="6564626" cy="16638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s-MX" sz="1400" b="1" i="0" dirty="0">
                <a:solidFill>
                  <a:srgbClr val="00807A"/>
                </a:solidFill>
                <a:effectLst/>
                <a:latin typeface="D-DIN" panose="020B0504030202030204" pitchFamily="34" charset="0"/>
              </a:rPr>
              <a:t>Lograr juntos el crecimiento de tu empresa.</a:t>
            </a:r>
          </a:p>
          <a:p>
            <a:pPr algn="just">
              <a:lnSpc>
                <a:spcPct val="150000"/>
              </a:lnSpc>
            </a:pPr>
            <a:r>
              <a:rPr lang="es-MX" sz="1400" b="0" i="0" dirty="0">
                <a:solidFill>
                  <a:srgbClr val="444444"/>
                </a:solidFill>
                <a:effectLst/>
                <a:latin typeface="D-DIN" panose="020B0504030202030204" pitchFamily="34" charset="0"/>
              </a:rPr>
              <a:t>Si tu PYME no ha dado los resultados que estás esperando, considerar contratar los servicios de consultoría en gestión empresarial y de negocios es el primer paso para agregar valor a tu empresa, elevar la satisfacción de tus clientes y lograr los objetivos propuestos al inicio de la actividad.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C9CD61F-A3F4-4611-AE1A-6E597B36A044}"/>
              </a:ext>
            </a:extLst>
          </p:cNvPr>
          <p:cNvSpPr/>
          <p:nvPr/>
        </p:nvSpPr>
        <p:spPr>
          <a:xfrm>
            <a:off x="0" y="7146834"/>
            <a:ext cx="6888287" cy="91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0BDA380-DB01-4958-B275-FD0A34E1AD97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664" y="7331073"/>
            <a:ext cx="213458" cy="21345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0C1AE39-AB61-42E8-9E3B-C9DCAB1D4246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" y="7694644"/>
            <a:ext cx="229227" cy="229227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FFA6300-E106-457D-83BE-ECD0FA6F1DC8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3" y="7358567"/>
            <a:ext cx="214012" cy="220995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576A235-FF97-4CEA-88A8-7905079E26CE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35" y="7661054"/>
            <a:ext cx="262817" cy="26281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BA50DC1-8B8F-4042-9F8C-ACC69ADCF661}"/>
              </a:ext>
            </a:extLst>
          </p:cNvPr>
          <p:cNvSpPr txBox="1"/>
          <p:nvPr/>
        </p:nvSpPr>
        <p:spPr>
          <a:xfrm>
            <a:off x="521151" y="7325393"/>
            <a:ext cx="98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55 1510 4759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7FCCFFBC-F3AB-4E7B-80DE-6F155168B312}"/>
              </a:ext>
            </a:extLst>
          </p:cNvPr>
          <p:cNvSpPr/>
          <p:nvPr/>
        </p:nvSpPr>
        <p:spPr>
          <a:xfrm>
            <a:off x="4031123" y="7277809"/>
            <a:ext cx="25341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info@agenempresarial.com.mx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54D3AFF-1225-465A-B480-3B6699FD24C9}"/>
              </a:ext>
            </a:extLst>
          </p:cNvPr>
          <p:cNvSpPr/>
          <p:nvPr/>
        </p:nvSpPr>
        <p:spPr>
          <a:xfrm>
            <a:off x="521151" y="7666586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agenempresarial.com.mx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BB41E00-3A64-4931-BAD3-AC9C5578C241}"/>
              </a:ext>
            </a:extLst>
          </p:cNvPr>
          <p:cNvSpPr/>
          <p:nvPr/>
        </p:nvSpPr>
        <p:spPr>
          <a:xfrm>
            <a:off x="4066004" y="7691974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– IN – LI /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AGENempresariales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485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4BEF586-2F54-47A0-8A55-61B3223477E6}"/>
              </a:ext>
            </a:extLst>
          </p:cNvPr>
          <p:cNvSpPr/>
          <p:nvPr/>
        </p:nvSpPr>
        <p:spPr>
          <a:xfrm>
            <a:off x="2636717" y="8188760"/>
            <a:ext cx="4232434" cy="955239"/>
          </a:xfrm>
          <a:prstGeom prst="rect">
            <a:avLst/>
          </a:prstGeom>
          <a:solidFill>
            <a:srgbClr val="313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5570CF4-59CC-430D-BA23-BBB816F2D048}"/>
              </a:ext>
            </a:extLst>
          </p:cNvPr>
          <p:cNvSpPr/>
          <p:nvPr/>
        </p:nvSpPr>
        <p:spPr>
          <a:xfrm>
            <a:off x="0" y="154765"/>
            <a:ext cx="45719" cy="4990599"/>
          </a:xfrm>
          <a:prstGeom prst="rect">
            <a:avLst/>
          </a:prstGeom>
          <a:solidFill>
            <a:srgbClr val="34B7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E1FFE72B-7D8D-460C-8F32-1D33CE5CB33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9300" y="337136"/>
            <a:ext cx="2745235" cy="848273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6053EAA5-B106-4578-96A0-836C72CF385A}"/>
              </a:ext>
            </a:extLst>
          </p:cNvPr>
          <p:cNvSpPr/>
          <p:nvPr/>
        </p:nvSpPr>
        <p:spPr>
          <a:xfrm>
            <a:off x="0" y="7146834"/>
            <a:ext cx="6888287" cy="9176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BA362785-31C3-4C32-B541-40FEF1D577A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59664" y="7331073"/>
            <a:ext cx="213458" cy="213458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E6A72A5A-26F7-48DA-95E2-1E7FE54936C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83" y="7694644"/>
            <a:ext cx="229227" cy="229227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F5598CB5-5837-48DE-8417-37F991C2E8A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63" y="7358567"/>
            <a:ext cx="214012" cy="220995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8B696AE4-272D-466D-BBD3-4D8A463AC570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735" y="7661054"/>
            <a:ext cx="262817" cy="262817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7E454CDB-3307-4C18-9A04-2A813EABA322}"/>
              </a:ext>
            </a:extLst>
          </p:cNvPr>
          <p:cNvSpPr txBox="1"/>
          <p:nvPr/>
        </p:nvSpPr>
        <p:spPr>
          <a:xfrm>
            <a:off x="521151" y="7325393"/>
            <a:ext cx="983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 55 1510 4759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F18A5FAB-8C0F-48CA-9C7B-69A25F67C9A6}"/>
              </a:ext>
            </a:extLst>
          </p:cNvPr>
          <p:cNvSpPr/>
          <p:nvPr/>
        </p:nvSpPr>
        <p:spPr>
          <a:xfrm>
            <a:off x="4031123" y="7277809"/>
            <a:ext cx="253411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s-MX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info@agenempresarial.com.mx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869A580E-070A-4155-82E0-780A56FB9F56}"/>
              </a:ext>
            </a:extLst>
          </p:cNvPr>
          <p:cNvSpPr/>
          <p:nvPr/>
        </p:nvSpPr>
        <p:spPr>
          <a:xfrm>
            <a:off x="521151" y="7666586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agenempresarial.com.mx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C574D4F0-B318-4D4A-BB83-7ADEF581AD15}"/>
              </a:ext>
            </a:extLst>
          </p:cNvPr>
          <p:cNvSpPr/>
          <p:nvPr/>
        </p:nvSpPr>
        <p:spPr>
          <a:xfrm>
            <a:off x="4066004" y="7691974"/>
            <a:ext cx="244659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FB – IN – LI /</a:t>
            </a:r>
            <a:r>
              <a:rPr lang="es-MX"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D-DIN" panose="020B0504030202030204" pitchFamily="34" charset="0"/>
              </a:rPr>
              <a:t>AGENempresariales</a:t>
            </a:r>
            <a:endParaRPr lang="es-MX" sz="1200" dirty="0">
              <a:solidFill>
                <a:schemeClr val="tx1">
                  <a:lumMod val="75000"/>
                  <a:lumOff val="25000"/>
                </a:schemeClr>
              </a:solidFill>
              <a:latin typeface="D-DIN" panose="020B050403020203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2C28D355-0BB0-4089-89B7-30581F3C2262}"/>
              </a:ext>
            </a:extLst>
          </p:cNvPr>
          <p:cNvSpPr/>
          <p:nvPr/>
        </p:nvSpPr>
        <p:spPr>
          <a:xfrm>
            <a:off x="2732733" y="1476239"/>
            <a:ext cx="4221283" cy="3871397"/>
          </a:xfrm>
          <a:prstGeom prst="rect">
            <a:avLst/>
          </a:prstGeom>
          <a:blipFill dpi="0" rotWithShape="1">
            <a:blip r:embed="rId10">
              <a:alphaModFix amt="2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8" name="Imagen 47">
            <a:extLst>
              <a:ext uri="{FF2B5EF4-FFF2-40B4-BE49-F238E27FC236}">
                <a16:creationId xmlns:a16="http://schemas.microsoft.com/office/drawing/2014/main" id="{8149F327-83BA-4BED-874B-CB067E212ECA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586"/>
          <a:stretch/>
        </p:blipFill>
        <p:spPr>
          <a:xfrm>
            <a:off x="0" y="8370492"/>
            <a:ext cx="2421600" cy="591774"/>
          </a:xfrm>
          <a:prstGeom prst="rect">
            <a:avLst/>
          </a:prstGeom>
        </p:spPr>
      </p:pic>
      <p:sp>
        <p:nvSpPr>
          <p:cNvPr id="50" name="CuadroTexto 49">
            <a:extLst>
              <a:ext uri="{FF2B5EF4-FFF2-40B4-BE49-F238E27FC236}">
                <a16:creationId xmlns:a16="http://schemas.microsoft.com/office/drawing/2014/main" id="{5C0D007C-A7A2-4741-8098-D5AFABA2D8E1}"/>
              </a:ext>
            </a:extLst>
          </p:cNvPr>
          <p:cNvSpPr txBox="1"/>
          <p:nvPr/>
        </p:nvSpPr>
        <p:spPr>
          <a:xfrm>
            <a:off x="3236230" y="8188761"/>
            <a:ext cx="3466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>
                <a:solidFill>
                  <a:schemeClr val="bg1"/>
                </a:solidFill>
              </a:rPr>
              <a:t>SOCIOS CANACINTRA  </a:t>
            </a:r>
          </a:p>
          <a:p>
            <a:pPr algn="ctr"/>
            <a:r>
              <a:rPr lang="es-MX" sz="2400" dirty="0">
                <a:solidFill>
                  <a:schemeClr val="bg1"/>
                </a:solidFill>
              </a:rPr>
              <a:t>10% DE DESCUENTO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A020C473-93F4-43D3-A020-281CCF6E6A94}"/>
              </a:ext>
            </a:extLst>
          </p:cNvPr>
          <p:cNvSpPr txBox="1"/>
          <p:nvPr/>
        </p:nvSpPr>
        <p:spPr>
          <a:xfrm>
            <a:off x="155864" y="1276165"/>
            <a:ext cx="67021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rgbClr val="002060"/>
                </a:solidFill>
                <a:latin typeface="D-DIN" panose="020B0504030202030204" pitchFamily="34" charset="0"/>
              </a:rPr>
              <a:t>SERVICIOS</a:t>
            </a:r>
            <a:endParaRPr lang="es-MX" sz="1400" dirty="0">
              <a:solidFill>
                <a:srgbClr val="002060"/>
              </a:solidFill>
              <a:latin typeface="D-DIN" panose="020B0504030202030204" pitchFamily="34" charset="0"/>
            </a:endParaRP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Contraloría Externa &amp; Gestión Empresarial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Revisión y Supervisión permanente en las áreas Financieras y Administrativas.</a:t>
            </a:r>
          </a:p>
          <a:p>
            <a:pPr algn="just"/>
            <a:endParaRPr lang="es-MX" sz="1200" dirty="0">
              <a:latin typeface="D-DIN" panose="020B0504030202030204" pitchFamily="34" charset="0"/>
            </a:endParaRPr>
          </a:p>
          <a:p>
            <a:pPr algn="just"/>
            <a:r>
              <a:rPr lang="es-MX" sz="1400" b="1" dirty="0">
                <a:latin typeface="D-DIN" panose="020B0504030202030204" pitchFamily="34" charset="0"/>
              </a:rPr>
              <a:t>Consultoría de Negocios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Planeación Estratégica y Planes de Negocios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Consultoría General en creación, desarrollo y posicionamiento de negocios</a:t>
            </a:r>
          </a:p>
          <a:p>
            <a:pPr algn="just"/>
            <a:endParaRPr lang="es-MX" sz="1200" dirty="0">
              <a:latin typeface="D-DIN" panose="020B0504030202030204" pitchFamily="34" charset="0"/>
            </a:endParaRPr>
          </a:p>
          <a:p>
            <a:pPr algn="just"/>
            <a:r>
              <a:rPr lang="es-MX" sz="1400" b="1" dirty="0">
                <a:latin typeface="D-DIN" panose="020B0504030202030204" pitchFamily="34" charset="0"/>
              </a:rPr>
              <a:t>Auditoria en diversos temas empresariales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Auditorias para efectos financieros, operacional y administrativas.</a:t>
            </a:r>
          </a:p>
          <a:p>
            <a:pPr algn="just"/>
            <a:endParaRPr lang="es-MX" sz="1200" dirty="0">
              <a:latin typeface="D-DIN" panose="020B0504030202030204" pitchFamily="34" charset="0"/>
            </a:endParaRPr>
          </a:p>
          <a:p>
            <a:pPr algn="just"/>
            <a:r>
              <a:rPr lang="es-MX" sz="1400" b="1" dirty="0">
                <a:latin typeface="D-DIN" panose="020B0504030202030204" pitchFamily="34" charset="0"/>
              </a:rPr>
              <a:t>Coaching y  Consultoría / Mentoría e Implementación.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Planeación Fiscal – Financiera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Coaching ejecutivo - Inicio y Formalización de Negocio.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Protección Jurídica: Contratos Laborales, Proveedores, etc.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Hacer crecer negocios rentables y eficientes: 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Apertura de puntos de ventas, distribuidores, Franquicias y Licencias.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Registro de Marca (IMPI).</a:t>
            </a:r>
          </a:p>
          <a:p>
            <a:pPr algn="just"/>
            <a:endParaRPr lang="es-MX" sz="1200" dirty="0">
              <a:latin typeface="D-DIN" panose="020B0504030202030204" pitchFamily="34" charset="0"/>
            </a:endParaRPr>
          </a:p>
          <a:p>
            <a:pPr algn="just"/>
            <a:r>
              <a:rPr lang="es-MX" sz="1400" b="1" dirty="0">
                <a:latin typeface="D-DIN" panose="020B0504030202030204" pitchFamily="34" charset="0"/>
              </a:rPr>
              <a:t>Seguridad y Protección Civil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Capacitación &amp; Compraventa de equipo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Compra Venta y Distribución de artículos de seguridad contra 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incendio, capacitación y mantenimiento.</a:t>
            </a:r>
          </a:p>
          <a:p>
            <a:pPr algn="just"/>
            <a:endParaRPr lang="es-MX" sz="1200" dirty="0">
              <a:latin typeface="D-DIN" panose="020B0504030202030204" pitchFamily="34" charset="0"/>
            </a:endParaRPr>
          </a:p>
          <a:p>
            <a:pPr algn="just"/>
            <a:r>
              <a:rPr lang="es-MX" sz="1400" b="1" dirty="0">
                <a:latin typeface="D-DIN" panose="020B0504030202030204" pitchFamily="34" charset="0"/>
              </a:rPr>
              <a:t>Empresas Familiares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Asesoría enfocada a empresas familiares y todo lo que 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conlleva trabajar en familia garantizando una buen operación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Protocolo familiar.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Sucesiones.</a:t>
            </a:r>
          </a:p>
          <a:p>
            <a:pPr algn="just"/>
            <a:r>
              <a:rPr lang="es-MX" sz="1200" dirty="0">
                <a:latin typeface="D-DIN" panose="020B0504030202030204" pitchFamily="34" charset="0"/>
              </a:rPr>
              <a:t>Asesorías personalizadas.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8762DCA-4DD2-4B21-B127-6BA5F2BEA175}"/>
              </a:ext>
            </a:extLst>
          </p:cNvPr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462" y="110751"/>
            <a:ext cx="2745235" cy="101387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12D72A-A83D-4588-BA74-77D296FDDA2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664" y="3040702"/>
            <a:ext cx="2313487" cy="411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872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4061</TotalTime>
  <Words>349</Words>
  <Application>Microsoft Office PowerPoint</Application>
  <PresentationFormat>Carta (216 x 279 mm)</PresentationFormat>
  <Paragraphs>47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D-DIN</vt:lpstr>
      <vt:lpstr>poppins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75</cp:revision>
  <dcterms:created xsi:type="dcterms:W3CDTF">2019-04-15T11:51:39Z</dcterms:created>
  <dcterms:modified xsi:type="dcterms:W3CDTF">2022-03-21T13:09:30Z</dcterms:modified>
</cp:coreProperties>
</file>